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2" r:id="rId27"/>
    <p:sldId id="280" r:id="rId28"/>
  </p:sldIdLst>
  <p:sldSz cx="18288000" cy="10287000"/>
  <p:notesSz cx="6858000" cy="9144000"/>
  <p:embeddedFontLst>
    <p:embeddedFont>
      <p:font typeface="Aileron Heavy Bold" pitchFamily="2" charset="77"/>
      <p:regular r:id="rId30"/>
      <p:bold r:id="rId31"/>
    </p:embeddedFont>
    <p:embeddedFont>
      <p:font typeface="Aileron Regular" pitchFamily="2" charset="77"/>
      <p:regular r:id="rId32"/>
    </p:embeddedFont>
    <p:embeddedFont>
      <p:font typeface="Barlow SemiCondensed Bold Bold" pitchFamily="2" charset="77"/>
      <p:regular r:id="rId33"/>
      <p:bold r:id="rId34"/>
    </p:embeddedFont>
    <p:embeddedFont>
      <p:font typeface="Calibri" panose="020F0502020204030204" pitchFamily="34" charset="0"/>
      <p:regular r:id="rId35"/>
      <p:bold r:id="rId36"/>
      <p:italic r:id="rId37"/>
      <p:boldItalic r:id="rId38"/>
    </p:embeddedFont>
    <p:embeddedFont>
      <p:font typeface="Canva Sans" panose="020B0503030501040103" pitchFamily="34" charset="0"/>
      <p:regular r:id="rId39"/>
    </p:embeddedFont>
    <p:embeddedFont>
      <p:font typeface="Canva Sans Bold" panose="020B0803030501040103" pitchFamily="34" charset="0"/>
      <p:regular r:id="rId40"/>
      <p:bold r:id="rId41"/>
    </p:embeddedFont>
    <p:embeddedFont>
      <p:font typeface="Exo" pitchFamily="2" charset="77"/>
      <p:regular r:id="rId42"/>
    </p:embeddedFont>
    <p:embeddedFont>
      <p:font typeface="Exo Bold" pitchFamily="2" charset="77"/>
      <p:regular r:id="rId43"/>
      <p:bold r:id="rId44"/>
    </p:embeddedFont>
    <p:embeddedFont>
      <p:font typeface="Open Sans" panose="020B0606030504020204" pitchFamily="34" charset="0"/>
      <p:regular r:id="rId45"/>
      <p:bold r:id="rId46"/>
      <p:italic r:id="rId47"/>
      <p:boldItalic r:id="rId48"/>
    </p:embeddedFont>
    <p:embeddedFont>
      <p:font typeface="Open Sans Bold" panose="020B0806030504020204" pitchFamily="34" charset="0"/>
      <p:regular r:id="rId49"/>
      <p:bold r:id="rId50"/>
    </p:embeddedFont>
    <p:embeddedFont>
      <p:font typeface="Open Sans Bold Italics" panose="020B080603050402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65984" autoAdjust="0"/>
  </p:normalViewPr>
  <p:slideViewPr>
    <p:cSldViewPr>
      <p:cViewPr varScale="1">
        <p:scale>
          <a:sx n="44" d="100"/>
          <a:sy n="44" d="100"/>
        </p:scale>
        <p:origin x="165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 often do you use the delivery app？</a:t>
            </a:r>
          </a:p>
          <a:p>
            <a:r>
              <a:rPr lang="en-US" dirty="0"/>
              <a:t>Once you open the app? Have you ever struggling with ordering, seeing tons of options but have absolutely no idea about what to order?</a:t>
            </a:r>
          </a:p>
          <a:p>
            <a:endParaRPr lang="en-US" dirty="0"/>
          </a:p>
          <a:p>
            <a:r>
              <a:rPr lang="en-US" dirty="0"/>
              <a:t>We are Bon Appetit, a food delivery app bringing the world's flavors to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collecting the data from the participants, we will measure their answers by two important indicators: Order conversion rate at Store Level and Dish Level. In short: do we have more orders? Do we sell more pizza with the label?</a:t>
            </a:r>
          </a:p>
          <a:p>
            <a:r>
              <a:rPr lang="en-US"/>
              <a:t> </a:t>
            </a:r>
          </a:p>
          <a:p>
            <a:r>
              <a:rPr lang="en-US"/>
              <a:t>We will test our 7 hypotheses one by one. For example, for hypothesis 1, we will compare the Order conversion rate at Store Level between the control group and the test group with the chi-square test. The methods used for each hypothesis are listed in Appendix-4.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experiment, we obtained the data from the 301 participants. As I said before, the participants were assigned into 4 groups randomly. Their geographic distribution in each group is also random.</a:t>
            </a:r>
          </a:p>
          <a:p>
            <a:endParaRPr lang="en-US"/>
          </a:p>
          <a:p>
            <a:r>
              <a:rPr lang="en-US"/>
              <a:t>We will test our hypotheses by analyzing these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hypothesis we want to test is if adding a popularity label beside the dish would increase the overall conversion rate of making an order </a:t>
            </a:r>
          </a:p>
          <a:p>
            <a:endParaRPr lang="en-US"/>
          </a:p>
          <a:p>
            <a:r>
              <a:rPr lang="en-US"/>
              <a:t>From the left table, we can see the sample size for the treatment group is 225 consisting of three test groups and the control group is 76 without labels. Since we need to compare the proportion between the number of ordering and all responses, a chi-square test is appropriate here. As we see from the output, the p-value is around 0.4855, representing there is no significant difference between the conversion rate with to without labels. Therefore, we can conclude that labels on one dish on the menu won’t bring a higher ordering rate.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second hypothesis we tested is if adding a popularity label beside the selected dish would increase the rate of ordering the selected dish </a:t>
            </a:r>
          </a:p>
          <a:p>
            <a:endParaRPr lang="en-US" dirty="0"/>
          </a:p>
          <a:p>
            <a:r>
              <a:rPr lang="en-US" dirty="0"/>
              <a:t>Since we only measure the ordering rate for the selected dish, the figures in the left table are around 29.33% and 19.73% for the treatment and control groups.</a:t>
            </a:r>
          </a:p>
          <a:p>
            <a:endParaRPr lang="en-US" dirty="0"/>
          </a:p>
          <a:p>
            <a:r>
              <a:rPr lang="en-US" dirty="0"/>
              <a:t>Same as before, we need to compare two proportions, and a chi-square test is used. We discovered that the p-value is 0.1029, indicating a marginally significant difference between the order rate for the selected dish with and without labels.</a:t>
            </a:r>
          </a:p>
          <a:p>
            <a:endParaRPr lang="en-US" dirty="0"/>
          </a:p>
          <a:p>
            <a:r>
              <a:rPr lang="en-US" dirty="0"/>
              <a:t>We also conduct a power test, and the power is only 0.34. Meaning when we run the experiment 100 times, only 34 times we can make the same conclusion that the difference due to the label is significant.</a:t>
            </a:r>
          </a:p>
          <a:p>
            <a:endParaRPr lang="en-US" dirty="0"/>
          </a:p>
          <a:p>
            <a:r>
              <a:rPr lang="en-US" dirty="0"/>
              <a:t>From our further study in power analysis, we found out that If we want to reach power at 0.8, we will need 654 observations in the treatment group and 221 observations in the control group. Appendix 2 shows the power analysis details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third hypothesis test was whether the different magnitudes of labels (55%, 70%, and 85%) would have a significant impact on the rate of ordering the labeled dish. </a:t>
            </a:r>
          </a:p>
          <a:p>
            <a:endParaRPr lang="en-US"/>
          </a:p>
          <a:p>
            <a:r>
              <a:rPr lang="en-US"/>
              <a:t>We visualized the difference in ordering rate using the graph on the left.</a:t>
            </a:r>
          </a:p>
          <a:p>
            <a:endParaRPr lang="en-US"/>
          </a:p>
          <a:p>
            <a:r>
              <a:rPr lang="en-US"/>
              <a:t>To investigate this hypothesis, we conducted chi-squared tests and found that the p-values for the tests between test groups 1 and 2, test groups 2 and 3, and test groups 3 and 1 were all between 0.8 and 0.9. These results indicate that there is no significant difference in the conversion rates for the selected dish across the three test groups.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(Please see Appendix-3. Hypothesis results)</a:t>
            </a:r>
          </a:p>
          <a:p>
            <a:endParaRPr lang="en-US"/>
          </a:p>
          <a:p>
            <a:r>
              <a:rPr lang="en-US"/>
              <a:t>We were also interested in whether the effect of the label varied depending on other factors such as income level, education level, frequency of food delivery app usage, and demographic information. </a:t>
            </a:r>
          </a:p>
          <a:p>
            <a:endParaRPr lang="en-US"/>
          </a:p>
          <a:p>
            <a:r>
              <a:rPr lang="en-US"/>
              <a:t>We conducted two-way ANOVA tests with an interaction effect and found that none of the interaction terms showed a significant effect. This indicates that these factors do not affect the rate of ordering dishes with labels.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our online survey experiment and hypothesis tests, we conclude that displaying a label indicating 55%, 70%, or 85% of customers' choices alongside a selected dish has a significant positive impact on the order rate of that dish while no negative impact on the overall order rate.</a:t>
            </a:r>
          </a:p>
          <a:p>
            <a:endParaRPr lang="en-US"/>
          </a:p>
          <a:p>
            <a:r>
              <a:rPr lang="en-US"/>
              <a:t>Therefore, we recommend that store owners consider adding popularity labels to their delivery app menus as a means of increasing the order rate of specific items.</a:t>
            </a:r>
          </a:p>
          <a:p>
            <a:endParaRPr lang="en-US"/>
          </a:p>
          <a:p>
            <a:r>
              <a:rPr lang="en-US"/>
              <a:t>However, our survey has a relatively small sample size, which limits the amount of data available for analysis and reduces the power of our hypothesis test. To increase the power of our hypothesis test, we should consider conducting a survey on a larger sample size group.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participant would see a different page for the menu. Four options: no label, label with 55%, 70%, and 85%. </a:t>
            </a:r>
          </a:p>
          <a:p>
            <a:endParaRPr lang="en-US"/>
          </a:p>
          <a:p>
            <a:r>
              <a:rPr lang="en-US"/>
              <a:t>The first questions would collect dependent variable and independent variables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plan to collect information for three moderators: income level, education level, and how frequently people on their food delivering apps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used the exact test since we have two proportions to compare.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today's presentation, we will go through 5 parts step by step...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Interpretations are in the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Interpretations are in the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focused on the interaction p-value. For the interaction with income level, the p-value is 0.752, representing the dependency assumption is not significant. Similar observation and conclusion can be made for the interactions of education level and frequency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70837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did further tests on demographic information interaction. We tested the label impact interaction with ethnical, gender, age, and marital status. None of them have a p-value smaller than 0.2. Therefore, we concluded that the information doesn't have an interaction impact with the label effect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3955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Link back to 2 questions I asked as the beginning of the presentation, as bon appetit is an APP dedicated to </a:t>
            </a:r>
          </a:p>
          <a:p>
            <a:r>
              <a:rPr lang="en-US"/>
              <a:t>-Provide convenient and reliable food delivery service that connects customers with their favorite restaurants</a:t>
            </a:r>
          </a:p>
          <a:p>
            <a:endParaRPr lang="en-US"/>
          </a:p>
          <a:p>
            <a:r>
              <a:rPr lang="en-US"/>
              <a:t>-Ensure high-quality food, exceptional customer service, and timely delivery.</a:t>
            </a:r>
          </a:p>
          <a:p>
            <a:endParaRPr lang="en-US"/>
          </a:p>
          <a:p>
            <a:r>
              <a:rPr lang="en-US"/>
              <a:t>-Use technology to continuously improve service, streamline the ordering process, and enhance the overall customer experience.</a:t>
            </a:r>
          </a:p>
          <a:p>
            <a:endParaRPr lang="en-US"/>
          </a:p>
          <a:p>
            <a:r>
              <a:rPr lang="en-US"/>
              <a:t>With those visions, we have the solution for your!</a:t>
            </a:r>
          </a:p>
          <a:p>
            <a:r>
              <a:rPr lang="en-US"/>
              <a:t>we are planning to launch a value-added label to our app to help customers make time efficient decisions, enjoy world-class meals and get excited about the next order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current user interface, Customers may have to spend more time browsing through the menu and reading descriptions of dishes, trying to identify popular items. Which can then lead to increase in cost wrt time and money</a:t>
            </a:r>
          </a:p>
          <a:p>
            <a:r>
              <a:rPr lang="en-US"/>
              <a:t>Moreover, too much options without the information about the popularity of certain dishes, customers may be unsure about what to order, leading to indecision and frustration.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other hand, once the new interface with customer's top choice is displayed at the APP, it will immediately catch the eye of customers which allow them quickly identify popular dishes that are frequently ordered by other users, making it easier for them to choose what to order, making them confident for their choice since the dish has already been tried and tested by many other customers can which can reduce the risk of ordering a dish that may not meet their expectations.</a:t>
            </a:r>
          </a:p>
          <a:p>
            <a:endParaRPr lang="en-US"/>
          </a:p>
          <a:p>
            <a:r>
              <a:rPr lang="en-US"/>
              <a:t>With such handy feature, customers can then make time-efficient decisions without spending too much time browsing through the menu.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Whether displaying other users’ choices or not is our independent variable. We would like to conduct an analysis from three dimensions. Firstly: We have two dependent variables. One is the ordering rate at the store level and the other is the ordering rate for the dish with the label beside it. We want to know if displaying other users’ choices next to the dish brings an impact on the two dependent variables. </a:t>
            </a:r>
          </a:p>
          <a:p>
            <a:r>
              <a:rPr lang="en-US"/>
              <a:t>Secondly, we want to conduct a test to confirm if different label magnitude: whether showing 55%, 70%, or 85% of customer’s choices would show a significant difference in our two dependent variables. </a:t>
            </a:r>
          </a:p>
          <a:p>
            <a:r>
              <a:rPr lang="en-US"/>
              <a:t>The third dimension of the hypothesis is to conduct an analysis on if such labeling effects on order conversion rate depend on other moderators, for example, income level, education level, food delivery app usage frequency, and other demographics such as gender and marital status.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order to verify these hypotheses, we are going to have an online survey-based experiment.</a:t>
            </a:r>
          </a:p>
          <a:p>
            <a:r>
              <a:rPr lang="en-US"/>
              <a:t> </a:t>
            </a:r>
          </a:p>
          <a:p>
            <a:r>
              <a:rPr lang="en-US"/>
              <a:t>In the experiment, we will show the participants the order page of our delivery app and ask them several questions.</a:t>
            </a:r>
          </a:p>
          <a:p>
            <a:endParaRPr lang="en-US"/>
          </a:p>
          <a:p>
            <a:r>
              <a:rPr lang="en-US"/>
              <a:t>The most important question is, "which pizza would you choose for a meal?" There are 4 pizzas on this page. Participants can choose one of them, or choose "not to make an order".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you can see, in the control group, there is no extra information on the page. In the test group, there is a label on the name of the second pizza. On the label, it says "over 85% of customer's choice". That's our stimuli.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be specific, we have three test groups with different percentages on the label: 55%, 70%, and 85%. </a:t>
            </a:r>
          </a:p>
          <a:p>
            <a:endParaRPr lang="en-US"/>
          </a:p>
          <a:p>
            <a:r>
              <a:rPr lang="en-US"/>
              <a:t>That is to say, the 301 participants will be divided into 4 groups randomly. We are going to find out if the label makes any significant difference.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1715779" y="1028700"/>
            <a:ext cx="5089985" cy="10071411"/>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6630" r="-72306"/>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8AAB28"/>
            </a:solidFill>
          </p:spPr>
        </p:sp>
      </p:grpSp>
      <p:grpSp>
        <p:nvGrpSpPr>
          <p:cNvPr id="13" name="Group 13"/>
          <p:cNvGrpSpPr/>
          <p:nvPr/>
        </p:nvGrpSpPr>
        <p:grpSpPr>
          <a:xfrm>
            <a:off x="1676617" y="1028700"/>
            <a:ext cx="8944565" cy="6812027"/>
            <a:chOff x="0" y="0"/>
            <a:chExt cx="11926087" cy="9082703"/>
          </a:xfrm>
        </p:grpSpPr>
        <p:sp>
          <p:nvSpPr>
            <p:cNvPr id="14" name="TextBox 14"/>
            <p:cNvSpPr txBox="1"/>
            <p:nvPr/>
          </p:nvSpPr>
          <p:spPr>
            <a:xfrm>
              <a:off x="0" y="104775"/>
              <a:ext cx="11926087" cy="7896225"/>
            </a:xfrm>
            <a:prstGeom prst="rect">
              <a:avLst/>
            </a:prstGeom>
          </p:spPr>
          <p:txBody>
            <a:bodyPr lIns="0" tIns="0" rIns="0" bIns="0" rtlCol="0" anchor="t">
              <a:spAutoFit/>
            </a:bodyPr>
            <a:lstStyle/>
            <a:p>
              <a:pPr>
                <a:lnSpc>
                  <a:spcPts val="11550"/>
                </a:lnSpc>
              </a:pPr>
              <a:r>
                <a:rPr lang="en-US" sz="10500">
                  <a:solidFill>
                    <a:srgbClr val="8AAB28"/>
                  </a:solidFill>
                  <a:latin typeface="Open Sans Bold"/>
                </a:rPr>
                <a:t>Better Experience</a:t>
              </a:r>
            </a:p>
            <a:p>
              <a:pPr>
                <a:lnSpc>
                  <a:spcPts val="11550"/>
                </a:lnSpc>
              </a:pPr>
              <a:r>
                <a:rPr lang="en-US" sz="10500">
                  <a:solidFill>
                    <a:srgbClr val="000000"/>
                  </a:solidFill>
                  <a:latin typeface="Open Sans Bold"/>
                </a:rPr>
                <a:t>With Food Ordering</a:t>
              </a:r>
            </a:p>
          </p:txBody>
        </p:sp>
        <p:sp>
          <p:nvSpPr>
            <p:cNvPr id="15" name="TextBox 15"/>
            <p:cNvSpPr txBox="1"/>
            <p:nvPr/>
          </p:nvSpPr>
          <p:spPr>
            <a:xfrm>
              <a:off x="0" y="8384626"/>
              <a:ext cx="11926087" cy="698077"/>
            </a:xfrm>
            <a:prstGeom prst="rect">
              <a:avLst/>
            </a:prstGeom>
          </p:spPr>
          <p:txBody>
            <a:bodyPr lIns="0" tIns="0" rIns="0" bIns="0" rtlCol="0" anchor="t">
              <a:spAutoFit/>
            </a:bodyPr>
            <a:lstStyle/>
            <a:p>
              <a:pPr>
                <a:lnSpc>
                  <a:spcPts val="4479"/>
                </a:lnSpc>
              </a:pPr>
              <a:r>
                <a:rPr lang="en-US" sz="3199">
                  <a:solidFill>
                    <a:srgbClr val="424242"/>
                  </a:solidFill>
                  <a:latin typeface="Open Sans Bold Italics"/>
                </a:rPr>
                <a:t> No more indecision about what to eat</a:t>
              </a:r>
            </a:p>
          </p:txBody>
        </p:sp>
      </p:grpSp>
      <p:grpSp>
        <p:nvGrpSpPr>
          <p:cNvPr id="16" name="Group 16"/>
          <p:cNvGrpSpPr/>
          <p:nvPr/>
        </p:nvGrpSpPr>
        <p:grpSpPr>
          <a:xfrm>
            <a:off x="1676617" y="7986015"/>
            <a:ext cx="6949891" cy="961262"/>
            <a:chOff x="0" y="0"/>
            <a:chExt cx="4680449" cy="520700"/>
          </a:xfrm>
        </p:grpSpPr>
        <p:sp>
          <p:nvSpPr>
            <p:cNvPr id="17" name="Freeform 17"/>
            <p:cNvSpPr/>
            <p:nvPr/>
          </p:nvSpPr>
          <p:spPr>
            <a:xfrm>
              <a:off x="0" y="0"/>
              <a:ext cx="4680450" cy="774037"/>
            </a:xfrm>
            <a:custGeom>
              <a:avLst/>
              <a:gdLst/>
              <a:ahLst/>
              <a:cxnLst/>
              <a:rect l="l" t="t" r="r" b="b"/>
              <a:pathLst>
                <a:path w="4680450" h="774037">
                  <a:moveTo>
                    <a:pt x="4420100" y="774037"/>
                  </a:moveTo>
                  <a:lnTo>
                    <a:pt x="260350" y="774037"/>
                  </a:lnTo>
                  <a:cubicBezTo>
                    <a:pt x="116586" y="774037"/>
                    <a:pt x="0" y="600728"/>
                    <a:pt x="0" y="387019"/>
                  </a:cubicBezTo>
                  <a:lnTo>
                    <a:pt x="0" y="387019"/>
                  </a:lnTo>
                  <a:cubicBezTo>
                    <a:pt x="0" y="173309"/>
                    <a:pt x="116586" y="0"/>
                    <a:pt x="260350" y="0"/>
                  </a:cubicBezTo>
                  <a:lnTo>
                    <a:pt x="4420100" y="0"/>
                  </a:lnTo>
                  <a:cubicBezTo>
                    <a:pt x="4563864" y="0"/>
                    <a:pt x="4680450" y="173309"/>
                    <a:pt x="4680450" y="387019"/>
                  </a:cubicBezTo>
                  <a:lnTo>
                    <a:pt x="4680450" y="387019"/>
                  </a:lnTo>
                  <a:cubicBezTo>
                    <a:pt x="4680450" y="600728"/>
                    <a:pt x="4563864" y="774037"/>
                    <a:pt x="4420100" y="774037"/>
                  </a:cubicBezTo>
                  <a:close/>
                </a:path>
              </a:pathLst>
            </a:custGeom>
            <a:solidFill>
              <a:srgbClr val="E8E7E7"/>
            </a:solidFill>
          </p:spPr>
        </p:sp>
      </p:grpSp>
      <p:grpSp>
        <p:nvGrpSpPr>
          <p:cNvPr id="18" name="Group 18"/>
          <p:cNvGrpSpPr/>
          <p:nvPr/>
        </p:nvGrpSpPr>
        <p:grpSpPr>
          <a:xfrm>
            <a:off x="7391400" y="8332725"/>
            <a:ext cx="773175" cy="7731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20000" y="8507869"/>
            <a:ext cx="370779" cy="369431"/>
          </a:xfrm>
          <a:prstGeom prst="rect">
            <a:avLst/>
          </a:prstGeom>
        </p:spPr>
      </p:pic>
      <p:sp>
        <p:nvSpPr>
          <p:cNvPr id="21" name="TextBox 21"/>
          <p:cNvSpPr txBox="1"/>
          <p:nvPr/>
        </p:nvSpPr>
        <p:spPr>
          <a:xfrm>
            <a:off x="2011314" y="8375975"/>
            <a:ext cx="5592083" cy="606425"/>
          </a:xfrm>
          <a:prstGeom prst="rect">
            <a:avLst/>
          </a:prstGeom>
        </p:spPr>
        <p:txBody>
          <a:bodyPr lIns="0" tIns="0" rIns="0" bIns="0" rtlCol="0" anchor="t">
            <a:spAutoFit/>
          </a:bodyPr>
          <a:lstStyle/>
          <a:p>
            <a:pPr>
              <a:lnSpc>
                <a:spcPts val="4900"/>
              </a:lnSpc>
            </a:pPr>
            <a:r>
              <a:rPr lang="en-US" sz="3500" dirty="0">
                <a:solidFill>
                  <a:srgbClr val="CA5D25"/>
                </a:solidFill>
                <a:latin typeface="Exo"/>
              </a:rPr>
              <a:t>Presented by</a:t>
            </a:r>
            <a:r>
              <a:rPr lang="en-US" sz="3500" dirty="0">
                <a:solidFill>
                  <a:srgbClr val="CA5D25"/>
                </a:solidFill>
                <a:latin typeface="Exo Bold"/>
              </a:rPr>
              <a:t> Bon Appétit</a:t>
            </a:r>
          </a:p>
        </p:txBody>
      </p:sp>
      <p:sp>
        <p:nvSpPr>
          <p:cNvPr id="22" name="TextBox 22"/>
          <p:cNvSpPr txBox="1"/>
          <p:nvPr/>
        </p:nvSpPr>
        <p:spPr>
          <a:xfrm>
            <a:off x="11869317" y="1970420"/>
            <a:ext cx="3024835" cy="679450"/>
          </a:xfrm>
          <a:prstGeom prst="rect">
            <a:avLst/>
          </a:prstGeom>
        </p:spPr>
        <p:txBody>
          <a:bodyPr lIns="0" tIns="0" rIns="0" bIns="0" rtlCol="0" anchor="t">
            <a:spAutoFit/>
          </a:bodyPr>
          <a:lstStyle/>
          <a:p>
            <a:pPr algn="ctr">
              <a:lnSpc>
                <a:spcPts val="5000"/>
              </a:lnSpc>
            </a:pPr>
            <a:r>
              <a:rPr lang="en-US" sz="5000">
                <a:solidFill>
                  <a:srgbClr val="8AAB28"/>
                </a:solidFill>
                <a:latin typeface="Barlow SemiCondensed Bold Bold"/>
              </a:rPr>
              <a:t>ORDERED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rot="8230">
            <a:off x="1137211" y="5214499"/>
            <a:ext cx="9319941" cy="0"/>
          </a:xfrm>
          <a:prstGeom prst="line">
            <a:avLst/>
          </a:prstGeom>
          <a:ln w="9525" cap="rnd">
            <a:solidFill>
              <a:srgbClr val="000000">
                <a:alpha val="49804"/>
              </a:srgbClr>
            </a:solidFill>
            <a:prstDash val="solid"/>
            <a:headEnd type="none" w="sm" len="sm"/>
            <a:tailEnd type="none" w="sm" len="sm"/>
          </a:ln>
        </p:spPr>
      </p:sp>
      <p:pic>
        <p:nvPicPr>
          <p:cNvPr id="3" name="Picture 3"/>
          <p:cNvPicPr>
            <a:picLocks noChangeAspect="1"/>
          </p:cNvPicPr>
          <p:nvPr/>
        </p:nvPicPr>
        <p:blipFill>
          <a:blip r:embed="rId3"/>
          <a:srcRect b="14324"/>
          <a:stretch>
            <a:fillRect/>
          </a:stretch>
        </p:blipFill>
        <p:spPr>
          <a:xfrm>
            <a:off x="11100055" y="161049"/>
            <a:ext cx="6938152" cy="8675505"/>
          </a:xfrm>
          <a:prstGeom prst="rect">
            <a:avLst/>
          </a:prstGeom>
        </p:spPr>
      </p:pic>
      <p:pic>
        <p:nvPicPr>
          <p:cNvPr id="4" name="Picture 4"/>
          <p:cNvPicPr>
            <a:picLocks noChangeAspect="1"/>
          </p:cNvPicPr>
          <p:nvPr/>
        </p:nvPicPr>
        <p:blipFill>
          <a:blip r:embed="rId4"/>
          <a:srcRect/>
          <a:stretch>
            <a:fillRect/>
          </a:stretch>
        </p:blipFill>
        <p:spPr>
          <a:xfrm>
            <a:off x="1028700" y="8836554"/>
            <a:ext cx="13708372" cy="1171656"/>
          </a:xfrm>
          <a:prstGeom prst="rect">
            <a:avLst/>
          </a:prstGeom>
        </p:spPr>
      </p:pic>
      <p:sp>
        <p:nvSpPr>
          <p:cNvPr id="5" name="TextBox 5"/>
          <p:cNvSpPr txBox="1"/>
          <p:nvPr/>
        </p:nvSpPr>
        <p:spPr>
          <a:xfrm>
            <a:off x="1028700" y="3037992"/>
            <a:ext cx="10136405" cy="1738105"/>
          </a:xfrm>
          <a:prstGeom prst="rect">
            <a:avLst/>
          </a:prstGeom>
        </p:spPr>
        <p:txBody>
          <a:bodyPr lIns="0" tIns="0" rIns="0" bIns="0" rtlCol="0" anchor="t">
            <a:spAutoFit/>
          </a:bodyPr>
          <a:lstStyle/>
          <a:p>
            <a:pPr marL="755651" lvl="1" indent="-377825">
              <a:lnSpc>
                <a:spcPts val="4550"/>
              </a:lnSpc>
              <a:buFont typeface="Arial"/>
              <a:buChar char="•"/>
            </a:pPr>
            <a:r>
              <a:rPr lang="en-US" sz="3500" dirty="0">
                <a:solidFill>
                  <a:srgbClr val="000000"/>
                </a:solidFill>
                <a:latin typeface="Open Sans"/>
              </a:rPr>
              <a:t>Order conversion rate (Store Level) </a:t>
            </a:r>
            <a:endParaRPr lang="en-US" sz="3500" dirty="0">
              <a:solidFill>
                <a:srgbClr val="000000"/>
              </a:solidFill>
              <a:latin typeface="Open Sans"/>
              <a:hlinkClick r:id="rId5" tooltip="https://docs.google.com/spreadsheets/d/1DUF2isFWsqVSYhbaACYtbgcLi_YjDqpE3GLQIVgkKQg/edit#gid=69851113"/>
            </a:endParaRPr>
          </a:p>
          <a:p>
            <a:pPr>
              <a:lnSpc>
                <a:spcPts val="4550"/>
              </a:lnSpc>
            </a:pPr>
            <a:r>
              <a:rPr lang="en-US" sz="3500" dirty="0">
                <a:solidFill>
                  <a:srgbClr val="000000"/>
                </a:solidFill>
                <a:latin typeface="Open Sans"/>
              </a:rPr>
              <a:t>           the number of orders</a:t>
            </a:r>
            <a:endParaRPr lang="en-US" sz="3500" dirty="0">
              <a:solidFill>
                <a:srgbClr val="000000"/>
              </a:solidFill>
              <a:latin typeface="Open Sans"/>
              <a:hlinkClick r:id="rId5" tooltip="https://docs.google.com/spreadsheets/d/1DUF2isFWsqVSYhbaACYtbgcLi_YjDqpE3GLQIVgkKQg/edit#gid=69851113"/>
            </a:endParaRPr>
          </a:p>
          <a:p>
            <a:pPr>
              <a:lnSpc>
                <a:spcPts val="4550"/>
              </a:lnSpc>
            </a:pPr>
            <a:r>
              <a:rPr lang="en-US" sz="3500" dirty="0">
                <a:solidFill>
                  <a:srgbClr val="000000"/>
                </a:solidFill>
                <a:latin typeface="Open Sans"/>
              </a:rPr>
              <a:t>       the </a:t>
            </a:r>
            <a:r>
              <a:rPr lang="en-US" sz="3500" dirty="0">
                <a:latin typeface="Open Sans"/>
              </a:rPr>
              <a:t>number of participants</a:t>
            </a:r>
            <a:endParaRPr lang="en-US" sz="3500" dirty="0">
              <a:latin typeface="Open Sans"/>
              <a:hlinkClick r:id="rId5"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372504"/>
            <a:ext cx="10136405" cy="533400"/>
          </a:xfrm>
          <a:prstGeom prst="rect">
            <a:avLst/>
          </a:prstGeom>
        </p:spPr>
        <p:txBody>
          <a:bodyPr lIns="0" tIns="0" rIns="0" bIns="0" rtlCol="0" anchor="t">
            <a:spAutoFit/>
          </a:bodyPr>
          <a:lstStyle/>
          <a:p>
            <a:pPr>
              <a:lnSpc>
                <a:spcPts val="4200"/>
              </a:lnSpc>
            </a:pPr>
            <a:r>
              <a:rPr lang="en-US" sz="3500">
                <a:solidFill>
                  <a:srgbClr val="8AAB28"/>
                </a:solidFill>
                <a:latin typeface="Open Sans Bold"/>
              </a:rPr>
              <a:t>Order conversion rate (Store Level)</a:t>
            </a:r>
          </a:p>
        </p:txBody>
      </p:sp>
      <p:sp>
        <p:nvSpPr>
          <p:cNvPr id="7" name="TextBox 7"/>
          <p:cNvSpPr txBox="1"/>
          <p:nvPr/>
        </p:nvSpPr>
        <p:spPr>
          <a:xfrm>
            <a:off x="1400159" y="3851427"/>
            <a:ext cx="23622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t>
            </a:r>
          </a:p>
        </p:txBody>
      </p:sp>
      <p:sp>
        <p:nvSpPr>
          <p:cNvPr id="8" name="AutoShape 8"/>
          <p:cNvSpPr/>
          <p:nvPr/>
        </p:nvSpPr>
        <p:spPr>
          <a:xfrm rot="-5761">
            <a:off x="1802444" y="4160672"/>
            <a:ext cx="5683541" cy="0"/>
          </a:xfrm>
          <a:prstGeom prst="line">
            <a:avLst/>
          </a:prstGeom>
          <a:ln w="38100" cap="flat">
            <a:solidFill>
              <a:srgbClr val="000000"/>
            </a:solidFill>
            <a:prstDash val="solid"/>
            <a:headEnd type="none" w="sm" len="sm"/>
            <a:tailEnd type="none" w="sm" len="sm"/>
          </a:ln>
        </p:spPr>
      </p:sp>
      <p:sp>
        <p:nvSpPr>
          <p:cNvPr id="9" name="TextBox 9"/>
          <p:cNvSpPr txBox="1"/>
          <p:nvPr/>
        </p:nvSpPr>
        <p:spPr>
          <a:xfrm>
            <a:off x="1028700" y="6367395"/>
            <a:ext cx="10136405" cy="1698625"/>
          </a:xfrm>
          <a:prstGeom prst="rect">
            <a:avLst/>
          </a:prstGeom>
        </p:spPr>
        <p:txBody>
          <a:bodyPr lIns="0" tIns="0" rIns="0" bIns="0" rtlCol="0" anchor="t">
            <a:spAutoFit/>
          </a:bodyPr>
          <a:lstStyle/>
          <a:p>
            <a:pPr marL="755651" lvl="1" indent="-377825">
              <a:lnSpc>
                <a:spcPts val="4550"/>
              </a:lnSpc>
              <a:buFont typeface="Arial"/>
              <a:buChar char="•"/>
            </a:pPr>
            <a:r>
              <a:rPr lang="en-US" sz="3500" dirty="0">
                <a:solidFill>
                  <a:srgbClr val="000000"/>
                </a:solidFill>
                <a:latin typeface="Open Sans"/>
              </a:rPr>
              <a:t>Order conversion rate (Dish Level) </a:t>
            </a:r>
          </a:p>
          <a:p>
            <a:pPr>
              <a:lnSpc>
                <a:spcPts val="4550"/>
              </a:lnSpc>
            </a:pPr>
            <a:r>
              <a:rPr lang="en-US" sz="3500" dirty="0">
                <a:solidFill>
                  <a:srgbClr val="000000"/>
                </a:solidFill>
                <a:latin typeface="Open Sans"/>
              </a:rPr>
              <a:t>       the number of orders of each pizza</a:t>
            </a:r>
          </a:p>
          <a:p>
            <a:pPr>
              <a:lnSpc>
                <a:spcPts val="4550"/>
              </a:lnSpc>
            </a:pPr>
            <a:r>
              <a:rPr lang="en-US" sz="3500" dirty="0">
                <a:solidFill>
                  <a:srgbClr val="000000"/>
                </a:solidFill>
                <a:latin typeface="Open Sans"/>
              </a:rPr>
              <a:t>             the number of participants</a:t>
            </a:r>
            <a:endParaRPr lang="en-US" sz="3500" dirty="0">
              <a:solidFill>
                <a:srgbClr val="000000"/>
              </a:solidFill>
              <a:latin typeface="Open Sans"/>
              <a:hlinkClick r:id="rId5" tooltip="https://docs.google.com/spreadsheets/d/1DUF2isFWsqVSYhbaACYtbgcLi_YjDqpE3GLQIVgkKQg/edit#gid=69851113"/>
            </a:endParaRPr>
          </a:p>
        </p:txBody>
      </p:sp>
      <p:sp>
        <p:nvSpPr>
          <p:cNvPr id="10" name="TextBox 10"/>
          <p:cNvSpPr txBox="1"/>
          <p:nvPr/>
        </p:nvSpPr>
        <p:spPr>
          <a:xfrm>
            <a:off x="1028700" y="5701907"/>
            <a:ext cx="10136405" cy="533400"/>
          </a:xfrm>
          <a:prstGeom prst="rect">
            <a:avLst/>
          </a:prstGeom>
        </p:spPr>
        <p:txBody>
          <a:bodyPr lIns="0" tIns="0" rIns="0" bIns="0" rtlCol="0" anchor="t">
            <a:spAutoFit/>
          </a:bodyPr>
          <a:lstStyle/>
          <a:p>
            <a:pPr>
              <a:lnSpc>
                <a:spcPts val="4200"/>
              </a:lnSpc>
            </a:pPr>
            <a:r>
              <a:rPr lang="en-US" sz="3500">
                <a:solidFill>
                  <a:srgbClr val="8AAB28"/>
                </a:solidFill>
                <a:latin typeface="Open Sans Bold"/>
              </a:rPr>
              <a:t>Order conversion rate (Dish Level)</a:t>
            </a:r>
          </a:p>
        </p:txBody>
      </p:sp>
      <p:sp>
        <p:nvSpPr>
          <p:cNvPr id="11" name="AutoShape 11"/>
          <p:cNvSpPr/>
          <p:nvPr/>
        </p:nvSpPr>
        <p:spPr>
          <a:xfrm>
            <a:off x="1802390" y="7555472"/>
            <a:ext cx="7341610"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1400159" y="7231939"/>
            <a:ext cx="23622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t>
            </a:r>
          </a:p>
        </p:txBody>
      </p:sp>
      <p:grpSp>
        <p:nvGrpSpPr>
          <p:cNvPr id="13" name="Group 13"/>
          <p:cNvGrpSpPr/>
          <p:nvPr/>
        </p:nvGrpSpPr>
        <p:grpSpPr>
          <a:xfrm>
            <a:off x="561132" y="393890"/>
            <a:ext cx="8212580" cy="1994489"/>
            <a:chOff x="0" y="0"/>
            <a:chExt cx="10950106" cy="2659318"/>
          </a:xfrm>
        </p:grpSpPr>
        <p:sp>
          <p:nvSpPr>
            <p:cNvPr id="14" name="TextBox 14"/>
            <p:cNvSpPr txBox="1"/>
            <p:nvPr/>
          </p:nvSpPr>
          <p:spPr>
            <a:xfrm>
              <a:off x="0" y="0"/>
              <a:ext cx="8624163"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Method</a:t>
              </a:r>
            </a:p>
          </p:txBody>
        </p:sp>
        <p:sp>
          <p:nvSpPr>
            <p:cNvPr id="15" name="TextBox 15"/>
            <p:cNvSpPr txBox="1"/>
            <p:nvPr/>
          </p:nvSpPr>
          <p:spPr>
            <a:xfrm>
              <a:off x="4843881" y="496632"/>
              <a:ext cx="6106225" cy="2162687"/>
            </a:xfrm>
            <a:prstGeom prst="rect">
              <a:avLst/>
            </a:prstGeom>
          </p:spPr>
          <p:txBody>
            <a:bodyPr lIns="0" tIns="0" rIns="0" bIns="0" rtlCol="0" anchor="t">
              <a:spAutoFit/>
            </a:bodyPr>
            <a:lstStyle/>
            <a:p>
              <a:pPr algn="ctr">
                <a:lnSpc>
                  <a:spcPts val="6553"/>
                </a:lnSpc>
              </a:pPr>
              <a:r>
                <a:rPr lang="en-US" sz="4681">
                  <a:solidFill>
                    <a:srgbClr val="000000"/>
                  </a:solidFill>
                  <a:latin typeface="Exo Bold"/>
                </a:rPr>
                <a:t>-  Measuring</a:t>
              </a:r>
            </a:p>
            <a:p>
              <a:pPr algn="ctr">
                <a:lnSpc>
                  <a:spcPts val="6553"/>
                </a:lnSpc>
              </a:pPr>
              <a:endParaRPr lang="en-US" sz="4681">
                <a:solidFill>
                  <a:srgbClr val="000000"/>
                </a:solidFill>
                <a:latin typeface="Exo Bo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6386" y="2000250"/>
            <a:ext cx="6069778" cy="1046542"/>
            <a:chOff x="0" y="0"/>
            <a:chExt cx="3123731" cy="712261"/>
          </a:xfrm>
        </p:grpSpPr>
        <p:sp>
          <p:nvSpPr>
            <p:cNvPr id="3" name="Freeform 3"/>
            <p:cNvSpPr/>
            <p:nvPr/>
          </p:nvSpPr>
          <p:spPr>
            <a:xfrm>
              <a:off x="0" y="0"/>
              <a:ext cx="3123731" cy="712261"/>
            </a:xfrm>
            <a:custGeom>
              <a:avLst/>
              <a:gdLst/>
              <a:ahLst/>
              <a:cxnLst/>
              <a:rect l="l" t="t" r="r" b="b"/>
              <a:pathLst>
                <a:path w="3123731" h="712261">
                  <a:moveTo>
                    <a:pt x="2999271" y="712261"/>
                  </a:moveTo>
                  <a:lnTo>
                    <a:pt x="124460" y="712261"/>
                  </a:lnTo>
                  <a:cubicBezTo>
                    <a:pt x="55880" y="712261"/>
                    <a:pt x="0" y="656381"/>
                    <a:pt x="0" y="587801"/>
                  </a:cubicBezTo>
                  <a:lnTo>
                    <a:pt x="0" y="124460"/>
                  </a:lnTo>
                  <a:cubicBezTo>
                    <a:pt x="0" y="55880"/>
                    <a:pt x="55880" y="0"/>
                    <a:pt x="124460" y="0"/>
                  </a:cubicBezTo>
                  <a:lnTo>
                    <a:pt x="2999271" y="0"/>
                  </a:lnTo>
                  <a:cubicBezTo>
                    <a:pt x="3067851" y="0"/>
                    <a:pt x="3123731" y="55880"/>
                    <a:pt x="3123731" y="124460"/>
                  </a:cubicBezTo>
                  <a:lnTo>
                    <a:pt x="3123731" y="587801"/>
                  </a:lnTo>
                  <a:cubicBezTo>
                    <a:pt x="3123731" y="656381"/>
                    <a:pt x="3067851" y="712261"/>
                    <a:pt x="2999271" y="712261"/>
                  </a:cubicBezTo>
                  <a:close/>
                </a:path>
              </a:pathLst>
            </a:custGeom>
            <a:solidFill>
              <a:srgbClr val="8AAB28"/>
            </a:solidFill>
          </p:spPr>
        </p:sp>
      </p:grpSp>
      <p:grpSp>
        <p:nvGrpSpPr>
          <p:cNvPr id="4" name="Group 4"/>
          <p:cNvGrpSpPr/>
          <p:nvPr/>
        </p:nvGrpSpPr>
        <p:grpSpPr>
          <a:xfrm>
            <a:off x="9301640" y="2000250"/>
            <a:ext cx="7556332" cy="1046542"/>
            <a:chOff x="0" y="0"/>
            <a:chExt cx="10075109" cy="1395389"/>
          </a:xfrm>
        </p:grpSpPr>
        <p:grpSp>
          <p:nvGrpSpPr>
            <p:cNvPr id="5" name="Group 5"/>
            <p:cNvGrpSpPr/>
            <p:nvPr/>
          </p:nvGrpSpPr>
          <p:grpSpPr>
            <a:xfrm>
              <a:off x="0" y="0"/>
              <a:ext cx="10075109" cy="1395389"/>
              <a:chOff x="0" y="0"/>
              <a:chExt cx="3888766" cy="712261"/>
            </a:xfrm>
          </p:grpSpPr>
          <p:sp>
            <p:nvSpPr>
              <p:cNvPr id="6" name="Freeform 6"/>
              <p:cNvSpPr/>
              <p:nvPr/>
            </p:nvSpPr>
            <p:spPr>
              <a:xfrm>
                <a:off x="0" y="0"/>
                <a:ext cx="3888767" cy="712261"/>
              </a:xfrm>
              <a:custGeom>
                <a:avLst/>
                <a:gdLst/>
                <a:ahLst/>
                <a:cxnLst/>
                <a:rect l="l" t="t" r="r" b="b"/>
                <a:pathLst>
                  <a:path w="3888767" h="712261">
                    <a:moveTo>
                      <a:pt x="3764306" y="712261"/>
                    </a:moveTo>
                    <a:lnTo>
                      <a:pt x="124460" y="712261"/>
                    </a:lnTo>
                    <a:cubicBezTo>
                      <a:pt x="55880" y="712261"/>
                      <a:pt x="0" y="656381"/>
                      <a:pt x="0" y="587801"/>
                    </a:cubicBezTo>
                    <a:lnTo>
                      <a:pt x="0" y="124460"/>
                    </a:lnTo>
                    <a:cubicBezTo>
                      <a:pt x="0" y="55880"/>
                      <a:pt x="55880" y="0"/>
                      <a:pt x="124460" y="0"/>
                    </a:cubicBezTo>
                    <a:lnTo>
                      <a:pt x="3764306" y="0"/>
                    </a:lnTo>
                    <a:cubicBezTo>
                      <a:pt x="3832886" y="0"/>
                      <a:pt x="3888767" y="55880"/>
                      <a:pt x="3888767" y="124460"/>
                    </a:cubicBezTo>
                    <a:lnTo>
                      <a:pt x="3888767" y="587801"/>
                    </a:lnTo>
                    <a:cubicBezTo>
                      <a:pt x="3888767" y="656381"/>
                      <a:pt x="3832886" y="712261"/>
                      <a:pt x="3764306" y="712261"/>
                    </a:cubicBezTo>
                    <a:close/>
                  </a:path>
                </a:pathLst>
              </a:custGeom>
              <a:solidFill>
                <a:srgbClr val="8AAB28"/>
              </a:solidFill>
            </p:spPr>
          </p:sp>
        </p:grpSp>
        <p:sp>
          <p:nvSpPr>
            <p:cNvPr id="7" name="TextBox 7"/>
            <p:cNvSpPr txBox="1"/>
            <p:nvPr/>
          </p:nvSpPr>
          <p:spPr>
            <a:xfrm>
              <a:off x="771777" y="342095"/>
              <a:ext cx="8531556" cy="711200"/>
            </a:xfrm>
            <a:prstGeom prst="rect">
              <a:avLst/>
            </a:prstGeom>
          </p:spPr>
          <p:txBody>
            <a:bodyPr lIns="0" tIns="0" rIns="0" bIns="0" rtlCol="0" anchor="t">
              <a:spAutoFit/>
            </a:bodyPr>
            <a:lstStyle/>
            <a:p>
              <a:pPr algn="ctr">
                <a:lnSpc>
                  <a:spcPts val="4200"/>
                </a:lnSpc>
              </a:pPr>
              <a:r>
                <a:rPr lang="en-US" sz="3500">
                  <a:solidFill>
                    <a:srgbClr val="FAFAFA"/>
                  </a:solidFill>
                  <a:latin typeface="Open Sans Bold"/>
                </a:rPr>
                <a:t>Geographic Distribution</a:t>
              </a:r>
            </a:p>
          </p:txBody>
        </p:sp>
      </p:grpSp>
      <p:sp>
        <p:nvSpPr>
          <p:cNvPr id="8" name="AutoShape 8"/>
          <p:cNvSpPr/>
          <p:nvPr/>
        </p:nvSpPr>
        <p:spPr>
          <a:xfrm rot="-5400000">
            <a:off x="2896017" y="6488142"/>
            <a:ext cx="8985309" cy="0"/>
          </a:xfrm>
          <a:prstGeom prst="line">
            <a:avLst/>
          </a:prstGeom>
          <a:ln w="9525" cap="rnd">
            <a:solidFill>
              <a:srgbClr val="000000">
                <a:alpha val="49804"/>
              </a:srgbClr>
            </a:solidFill>
            <a:prstDash val="solid"/>
            <a:headEnd type="none" w="sm" len="sm"/>
            <a:tailEnd type="none" w="sm" len="sm"/>
          </a:ln>
        </p:spPr>
      </p:sp>
      <p:pic>
        <p:nvPicPr>
          <p:cNvPr id="9" name="Picture 9"/>
          <p:cNvPicPr>
            <a:picLocks noChangeAspect="1"/>
          </p:cNvPicPr>
          <p:nvPr/>
        </p:nvPicPr>
        <p:blipFill>
          <a:blip r:embed="rId3"/>
          <a:srcRect/>
          <a:stretch>
            <a:fillRect/>
          </a:stretch>
        </p:blipFill>
        <p:spPr>
          <a:xfrm>
            <a:off x="636386" y="3332542"/>
            <a:ext cx="6053556" cy="6089376"/>
          </a:xfrm>
          <a:prstGeom prst="rect">
            <a:avLst/>
          </a:prstGeom>
        </p:spPr>
      </p:pic>
      <p:pic>
        <p:nvPicPr>
          <p:cNvPr id="10" name="Picture 10"/>
          <p:cNvPicPr>
            <a:picLocks noChangeAspect="1"/>
          </p:cNvPicPr>
          <p:nvPr/>
        </p:nvPicPr>
        <p:blipFill>
          <a:blip r:embed="rId4"/>
          <a:srcRect/>
          <a:stretch>
            <a:fillRect/>
          </a:stretch>
        </p:blipFill>
        <p:spPr>
          <a:xfrm>
            <a:off x="8002013" y="3332542"/>
            <a:ext cx="10155587" cy="6013176"/>
          </a:xfrm>
          <a:prstGeom prst="rect">
            <a:avLst/>
          </a:prstGeom>
        </p:spPr>
      </p:pic>
      <p:sp>
        <p:nvSpPr>
          <p:cNvPr id="11" name="TextBox 11"/>
          <p:cNvSpPr txBox="1"/>
          <p:nvPr/>
        </p:nvSpPr>
        <p:spPr>
          <a:xfrm>
            <a:off x="1101345" y="2256821"/>
            <a:ext cx="5139860" cy="533400"/>
          </a:xfrm>
          <a:prstGeom prst="rect">
            <a:avLst/>
          </a:prstGeom>
        </p:spPr>
        <p:txBody>
          <a:bodyPr lIns="0" tIns="0" rIns="0" bIns="0" rtlCol="0" anchor="t">
            <a:spAutoFit/>
          </a:bodyPr>
          <a:lstStyle/>
          <a:p>
            <a:pPr algn="ctr">
              <a:lnSpc>
                <a:spcPts val="4200"/>
              </a:lnSpc>
            </a:pPr>
            <a:r>
              <a:rPr lang="en-US" sz="3500">
                <a:solidFill>
                  <a:srgbClr val="FAFAFA"/>
                </a:solidFill>
                <a:latin typeface="Open Sans Bold"/>
              </a:rPr>
              <a:t>Survey Responses</a:t>
            </a:r>
          </a:p>
        </p:txBody>
      </p:sp>
      <p:sp>
        <p:nvSpPr>
          <p:cNvPr id="12" name="TextBox 12"/>
          <p:cNvSpPr txBox="1"/>
          <p:nvPr/>
        </p:nvSpPr>
        <p:spPr>
          <a:xfrm>
            <a:off x="683983" y="419100"/>
            <a:ext cx="8617657"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Glance on Data</a:t>
            </a:r>
          </a:p>
        </p:txBody>
      </p:sp>
      <p:sp>
        <p:nvSpPr>
          <p:cNvPr id="13" name="TextBox 13"/>
          <p:cNvSpPr txBox="1"/>
          <p:nvPr/>
        </p:nvSpPr>
        <p:spPr>
          <a:xfrm>
            <a:off x="8276174" y="767761"/>
            <a:ext cx="5705616" cy="1635458"/>
          </a:xfrm>
          <a:prstGeom prst="rect">
            <a:avLst/>
          </a:prstGeom>
        </p:spPr>
        <p:txBody>
          <a:bodyPr lIns="0" tIns="0" rIns="0" bIns="0" rtlCol="0" anchor="t">
            <a:spAutoFit/>
          </a:bodyPr>
          <a:lstStyle/>
          <a:p>
            <a:pPr algn="ctr">
              <a:lnSpc>
                <a:spcPts val="6553"/>
              </a:lnSpc>
            </a:pPr>
            <a:r>
              <a:rPr lang="en-US" sz="4681">
                <a:solidFill>
                  <a:srgbClr val="000000"/>
                </a:solidFill>
                <a:latin typeface="Exo Bold"/>
              </a:rPr>
              <a:t>-  301 Participants</a:t>
            </a:r>
          </a:p>
          <a:p>
            <a:pPr algn="ctr">
              <a:lnSpc>
                <a:spcPts val="6553"/>
              </a:lnSpc>
            </a:pPr>
            <a:endParaRPr lang="en-US" sz="4681">
              <a:solidFill>
                <a:srgbClr val="000000"/>
              </a:solidFill>
              <a:latin typeface="Exo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rot="-5400000">
            <a:off x="2558242" y="5083501"/>
            <a:ext cx="10287000" cy="0"/>
          </a:xfrm>
          <a:prstGeom prst="line">
            <a:avLst/>
          </a:prstGeom>
          <a:ln w="9525" cap="rnd">
            <a:solidFill>
              <a:srgbClr val="000000">
                <a:alpha val="49804"/>
              </a:srgbClr>
            </a:solidFill>
            <a:prstDash val="solid"/>
            <a:headEnd type="none" w="sm" len="sm"/>
            <a:tailEnd type="none" w="sm" len="sm"/>
          </a:ln>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63679" y="2956170"/>
            <a:ext cx="507360" cy="531963"/>
          </a:xfrm>
          <a:prstGeom prst="rect">
            <a:avLst/>
          </a:prstGeom>
        </p:spPr>
      </p:pic>
      <p:graphicFrame>
        <p:nvGraphicFramePr>
          <p:cNvPr id="4" name="Table 4"/>
          <p:cNvGraphicFramePr>
            <a:graphicFrameLocks noGrp="1"/>
          </p:cNvGraphicFramePr>
          <p:nvPr/>
        </p:nvGraphicFramePr>
        <p:xfrm>
          <a:off x="381779" y="2956170"/>
          <a:ext cx="7048500" cy="5063895"/>
        </p:xfrm>
        <a:graphic>
          <a:graphicData uri="http://schemas.openxmlformats.org/drawingml/2006/table">
            <a:tbl>
              <a:tblPr/>
              <a:tblGrid>
                <a:gridCol w="2272886">
                  <a:extLst>
                    <a:ext uri="{9D8B030D-6E8A-4147-A177-3AD203B41FA5}">
                      <a16:colId xmlns:a16="http://schemas.microsoft.com/office/drawing/2014/main" val="20000"/>
                    </a:ext>
                  </a:extLst>
                </a:gridCol>
                <a:gridCol w="2272886">
                  <a:extLst>
                    <a:ext uri="{9D8B030D-6E8A-4147-A177-3AD203B41FA5}">
                      <a16:colId xmlns:a16="http://schemas.microsoft.com/office/drawing/2014/main" val="20001"/>
                    </a:ext>
                  </a:extLst>
                </a:gridCol>
                <a:gridCol w="2502728">
                  <a:extLst>
                    <a:ext uri="{9D8B030D-6E8A-4147-A177-3AD203B41FA5}">
                      <a16:colId xmlns:a16="http://schemas.microsoft.com/office/drawing/2014/main" val="20002"/>
                    </a:ext>
                  </a:extLst>
                </a:gridCol>
              </a:tblGrid>
              <a:tr h="1804275">
                <a:tc>
                  <a:txBody>
                    <a:bodyPr/>
                    <a:lstStyle/>
                    <a:p>
                      <a:pPr algn="ctr">
                        <a:lnSpc>
                          <a:spcPts val="3499"/>
                        </a:lnSpc>
                        <a:defRPr/>
                      </a:pPr>
                      <a:r>
                        <a:rPr lang="en-US" sz="2499">
                          <a:solidFill>
                            <a:srgbClr val="000000"/>
                          </a:solidFill>
                          <a:latin typeface="Open Sans"/>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a:rPr>
                        <a:t>Total Number of</a:t>
                      </a:r>
                      <a:endParaRPr lang="en-US" sz="1100"/>
                    </a:p>
                    <a:p>
                      <a:pPr algn="ctr">
                        <a:lnSpc>
                          <a:spcPts val="3499"/>
                        </a:lnSpc>
                      </a:pPr>
                      <a:r>
                        <a:rPr lang="en-US" sz="2499">
                          <a:solidFill>
                            <a:srgbClr val="000000"/>
                          </a:solidFill>
                          <a:latin typeface="Open Sans"/>
                        </a:rPr>
                        <a:t> Participants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AAB28"/>
                    </a:solidFill>
                  </a:tcPr>
                </a:tc>
                <a:tc>
                  <a:txBody>
                    <a:bodyPr/>
                    <a:lstStyle/>
                    <a:p>
                      <a:pPr algn="ctr">
                        <a:lnSpc>
                          <a:spcPts val="3499"/>
                        </a:lnSpc>
                        <a:defRPr/>
                      </a:pPr>
                      <a:r>
                        <a:rPr lang="en-US" sz="2499">
                          <a:solidFill>
                            <a:srgbClr val="000000"/>
                          </a:solidFill>
                          <a:latin typeface="Open Sans"/>
                        </a:rPr>
                        <a:t>Conversation 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AAB28"/>
                    </a:solidFill>
                  </a:tcPr>
                </a:tc>
                <a:extLst>
                  <a:ext uri="{0D108BD9-81ED-4DB2-BD59-A6C34878D82A}">
                    <a16:rowId xmlns:a16="http://schemas.microsoft.com/office/drawing/2014/main" val="10000"/>
                  </a:ext>
                </a:extLst>
              </a:tr>
              <a:tr h="1455345">
                <a:tc>
                  <a:txBody>
                    <a:bodyPr/>
                    <a:lstStyle/>
                    <a:p>
                      <a:pPr algn="ctr">
                        <a:lnSpc>
                          <a:spcPts val="3499"/>
                        </a:lnSpc>
                        <a:defRPr/>
                      </a:pPr>
                      <a:r>
                        <a:rPr lang="en-US" sz="2499">
                          <a:solidFill>
                            <a:srgbClr val="000000"/>
                          </a:solidFill>
                          <a:latin typeface="Open Sans"/>
                        </a:rPr>
                        <a:t>With Label (treatment)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Open Sans"/>
                        </a:rPr>
                        <a:t>225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89.33%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4275">
                <a:tc>
                  <a:txBody>
                    <a:bodyPr/>
                    <a:lstStyle/>
                    <a:p>
                      <a:pPr algn="ctr">
                        <a:lnSpc>
                          <a:spcPts val="3499"/>
                        </a:lnSpc>
                        <a:defRPr/>
                      </a:pPr>
                      <a:r>
                        <a:rPr lang="en-US" sz="2499">
                          <a:solidFill>
                            <a:srgbClr val="000000"/>
                          </a:solidFill>
                          <a:latin typeface="Open Sans"/>
                        </a:rPr>
                        <a:t>Without Label</a:t>
                      </a:r>
                      <a:endParaRPr lang="en-US" sz="1100"/>
                    </a:p>
                    <a:p>
                      <a:pPr algn="ctr">
                        <a:lnSpc>
                          <a:spcPts val="3499"/>
                        </a:lnSpc>
                      </a:pPr>
                      <a:r>
                        <a:rPr lang="en-US" sz="2499">
                          <a:solidFill>
                            <a:srgbClr val="000000"/>
                          </a:solidFill>
                          <a:latin typeface="Open Sans"/>
                        </a:rPr>
                        <a:t>(controlled)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92.11%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8471039" y="419100"/>
            <a:ext cx="9060325" cy="1600200"/>
          </a:xfrm>
          <a:prstGeom prst="rect">
            <a:avLst/>
          </a:prstGeom>
        </p:spPr>
        <p:txBody>
          <a:bodyPr lIns="0" tIns="0" rIns="0" bIns="0" rtlCol="0" anchor="t">
            <a:spAutoFit/>
          </a:bodyPr>
          <a:lstStyle/>
          <a:p>
            <a:pPr>
              <a:lnSpc>
                <a:spcPts val="4200"/>
              </a:lnSpc>
            </a:pPr>
            <a:r>
              <a:rPr lang="en-US" sz="3500">
                <a:solidFill>
                  <a:srgbClr val="8AAB28"/>
                </a:solidFill>
                <a:latin typeface="Open Sans Bold"/>
              </a:rPr>
              <a:t>Adding a popularity label beside the dish brings impact on the conversion rate of making an order </a:t>
            </a:r>
          </a:p>
        </p:txBody>
      </p:sp>
      <p:grpSp>
        <p:nvGrpSpPr>
          <p:cNvPr id="6" name="Group 6"/>
          <p:cNvGrpSpPr/>
          <p:nvPr/>
        </p:nvGrpSpPr>
        <p:grpSpPr>
          <a:xfrm>
            <a:off x="8742501" y="2956170"/>
            <a:ext cx="8297909" cy="4234100"/>
            <a:chOff x="0" y="0"/>
            <a:chExt cx="11063879" cy="5645466"/>
          </a:xfrm>
        </p:grpSpPr>
        <p:sp>
          <p:nvSpPr>
            <p:cNvPr id="7" name="TextBox 7"/>
            <p:cNvSpPr txBox="1"/>
            <p:nvPr/>
          </p:nvSpPr>
          <p:spPr>
            <a:xfrm>
              <a:off x="0" y="1866158"/>
              <a:ext cx="11063879" cy="3779308"/>
            </a:xfrm>
            <a:prstGeom prst="rect">
              <a:avLst/>
            </a:prstGeom>
          </p:spPr>
          <p:txBody>
            <a:bodyPr lIns="0" tIns="0" rIns="0" bIns="0" rtlCol="0" anchor="t">
              <a:spAutoFit/>
            </a:bodyPr>
            <a:lstStyle/>
            <a:p>
              <a:pPr>
                <a:lnSpc>
                  <a:spcPts val="4549"/>
                </a:lnSpc>
              </a:pPr>
              <a:r>
                <a:rPr lang="en-US" sz="3499">
                  <a:solidFill>
                    <a:srgbClr val="000000"/>
                  </a:solidFill>
                  <a:latin typeface="Open Sans Bold"/>
                </a:rPr>
                <a:t>Conclusion: </a:t>
              </a:r>
            </a:p>
            <a:p>
              <a:pPr>
                <a:lnSpc>
                  <a:spcPts val="4549"/>
                </a:lnSpc>
              </a:pPr>
              <a:r>
                <a:rPr lang="en-US" sz="3499">
                  <a:solidFill>
                    <a:srgbClr val="000000"/>
                  </a:solidFill>
                  <a:latin typeface="Open Sans"/>
                </a:rPr>
                <a:t>For the overall conversion rate, no significant impact was brought by the label</a:t>
              </a:r>
            </a:p>
            <a:p>
              <a:pPr>
                <a:lnSpc>
                  <a:spcPts val="4549"/>
                </a:lnSpc>
              </a:pPr>
              <a:endParaRPr lang="en-US" sz="3499">
                <a:solidFill>
                  <a:srgbClr val="000000"/>
                </a:solidFill>
                <a:latin typeface="Open Sans"/>
              </a:endParaRPr>
            </a:p>
          </p:txBody>
        </p:sp>
        <p:sp>
          <p:nvSpPr>
            <p:cNvPr id="8" name="TextBox 8"/>
            <p:cNvSpPr txBox="1"/>
            <p:nvPr/>
          </p:nvSpPr>
          <p:spPr>
            <a:xfrm>
              <a:off x="0" y="9525"/>
              <a:ext cx="11063879" cy="1387475"/>
            </a:xfrm>
            <a:prstGeom prst="rect">
              <a:avLst/>
            </a:prstGeom>
          </p:spPr>
          <p:txBody>
            <a:bodyPr lIns="0" tIns="0" rIns="0" bIns="0" rtlCol="0" anchor="t">
              <a:spAutoFit/>
            </a:bodyPr>
            <a:lstStyle/>
            <a:p>
              <a:pPr>
                <a:lnSpc>
                  <a:spcPts val="4199"/>
                </a:lnSpc>
              </a:pPr>
              <a:r>
                <a:rPr lang="en-US" sz="3499">
                  <a:solidFill>
                    <a:srgbClr val="000000"/>
                  </a:solidFill>
                  <a:latin typeface="Open Sans Bold"/>
                </a:rPr>
                <a:t>The test employed: Chi-squared</a:t>
              </a:r>
            </a:p>
            <a:p>
              <a:pPr>
                <a:lnSpc>
                  <a:spcPts val="4199"/>
                </a:lnSpc>
              </a:pPr>
              <a:r>
                <a:rPr lang="en-US" sz="3499">
                  <a:solidFill>
                    <a:srgbClr val="000000"/>
                  </a:solidFill>
                  <a:latin typeface="Open Sans"/>
                </a:rPr>
                <a:t>p = 0.4855 </a:t>
              </a:r>
            </a:p>
          </p:txBody>
        </p:sp>
      </p:grpSp>
      <p:sp>
        <p:nvSpPr>
          <p:cNvPr id="9" name="TextBox 9"/>
          <p:cNvSpPr txBox="1"/>
          <p:nvPr/>
        </p:nvSpPr>
        <p:spPr>
          <a:xfrm>
            <a:off x="683983" y="419100"/>
            <a:ext cx="8617657"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Hypothesis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rot="-5400000">
            <a:off x="2558242" y="5083501"/>
            <a:ext cx="10287000" cy="0"/>
          </a:xfrm>
          <a:prstGeom prst="line">
            <a:avLst/>
          </a:prstGeom>
          <a:ln w="9525" cap="rnd">
            <a:solidFill>
              <a:srgbClr val="000000">
                <a:alpha val="49804"/>
              </a:srgbClr>
            </a:solidFill>
            <a:prstDash val="solid"/>
            <a:headEnd type="none" w="sm" len="sm"/>
            <a:tailEnd type="none" w="sm" len="sm"/>
          </a:ln>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38570" y="2327921"/>
            <a:ext cx="634669" cy="660254"/>
          </a:xfrm>
          <a:prstGeom prst="rect">
            <a:avLst/>
          </a:prstGeom>
        </p:spPr>
      </p:pic>
      <p:sp>
        <p:nvSpPr>
          <p:cNvPr id="4" name="TextBox 4"/>
          <p:cNvSpPr txBox="1"/>
          <p:nvPr/>
        </p:nvSpPr>
        <p:spPr>
          <a:xfrm>
            <a:off x="8473239" y="419100"/>
            <a:ext cx="9814761" cy="1600200"/>
          </a:xfrm>
          <a:prstGeom prst="rect">
            <a:avLst/>
          </a:prstGeom>
        </p:spPr>
        <p:txBody>
          <a:bodyPr lIns="0" tIns="0" rIns="0" bIns="0" rtlCol="0" anchor="t">
            <a:spAutoFit/>
          </a:bodyPr>
          <a:lstStyle/>
          <a:p>
            <a:pPr>
              <a:lnSpc>
                <a:spcPts val="4200"/>
              </a:lnSpc>
            </a:pPr>
            <a:r>
              <a:rPr lang="en-US" sz="3500">
                <a:solidFill>
                  <a:srgbClr val="8AAB28"/>
                </a:solidFill>
                <a:latin typeface="Open Sans Bold"/>
              </a:rPr>
              <a:t>Adding a popularity label beside the dish brings impact on the rate of ordering the labeled dish </a:t>
            </a:r>
          </a:p>
        </p:txBody>
      </p:sp>
      <p:sp>
        <p:nvSpPr>
          <p:cNvPr id="5" name="TextBox 5"/>
          <p:cNvSpPr txBox="1"/>
          <p:nvPr/>
        </p:nvSpPr>
        <p:spPr>
          <a:xfrm>
            <a:off x="8606589" y="3289946"/>
            <a:ext cx="9457790" cy="7587615"/>
          </a:xfrm>
          <a:prstGeom prst="rect">
            <a:avLst/>
          </a:prstGeom>
        </p:spPr>
        <p:txBody>
          <a:bodyPr lIns="0" tIns="0" rIns="0" bIns="0" rtlCol="0" anchor="t">
            <a:spAutoFit/>
          </a:bodyPr>
          <a:lstStyle/>
          <a:p>
            <a:pPr>
              <a:lnSpc>
                <a:spcPts val="4290"/>
              </a:lnSpc>
            </a:pPr>
            <a:r>
              <a:rPr lang="en-US" sz="3300">
                <a:solidFill>
                  <a:srgbClr val="000000"/>
                </a:solidFill>
                <a:latin typeface="Open Sans Bold"/>
              </a:rPr>
              <a:t>Conclusion: </a:t>
            </a:r>
          </a:p>
          <a:p>
            <a:pPr>
              <a:lnSpc>
                <a:spcPts val="4290"/>
              </a:lnSpc>
            </a:pPr>
            <a:r>
              <a:rPr lang="en-US" sz="3300">
                <a:solidFill>
                  <a:srgbClr val="000000"/>
                </a:solidFill>
                <a:latin typeface="Open Sans"/>
              </a:rPr>
              <a:t>The popularity label makes a marginally significant difference in the ordering rate of the labeled dish.</a:t>
            </a:r>
          </a:p>
          <a:p>
            <a:pPr>
              <a:lnSpc>
                <a:spcPts val="4290"/>
              </a:lnSpc>
            </a:pPr>
            <a:endParaRPr lang="en-US" sz="3300">
              <a:solidFill>
                <a:srgbClr val="000000"/>
              </a:solidFill>
              <a:latin typeface="Open Sans"/>
            </a:endParaRPr>
          </a:p>
          <a:p>
            <a:pPr>
              <a:lnSpc>
                <a:spcPts val="4290"/>
              </a:lnSpc>
            </a:pPr>
            <a:r>
              <a:rPr lang="en-US" sz="3300">
                <a:solidFill>
                  <a:srgbClr val="000000"/>
                </a:solidFill>
                <a:latin typeface="Open Sans"/>
              </a:rPr>
              <a:t>Power = 0.34. Running the experiment 100 times, we would make the same conclusion 34 times.</a:t>
            </a:r>
          </a:p>
          <a:p>
            <a:pPr>
              <a:lnSpc>
                <a:spcPts val="4290"/>
              </a:lnSpc>
            </a:pPr>
            <a:endParaRPr lang="en-US" sz="3300">
              <a:solidFill>
                <a:srgbClr val="000000"/>
              </a:solidFill>
              <a:latin typeface="Open Sans"/>
            </a:endParaRPr>
          </a:p>
          <a:p>
            <a:pPr>
              <a:lnSpc>
                <a:spcPts val="4290"/>
              </a:lnSpc>
            </a:pPr>
            <a:r>
              <a:rPr lang="en-US" sz="3300">
                <a:solidFill>
                  <a:srgbClr val="000000"/>
                </a:solidFill>
                <a:latin typeface="Open Sans"/>
              </a:rPr>
              <a:t>If we want to reach 0.8 power, </a:t>
            </a:r>
            <a:r>
              <a:rPr lang="en-US" sz="3300">
                <a:solidFill>
                  <a:srgbClr val="000000"/>
                </a:solidFill>
                <a:latin typeface="Open Sans Bold"/>
              </a:rPr>
              <a:t>654</a:t>
            </a:r>
            <a:r>
              <a:rPr lang="en-US" sz="3300">
                <a:solidFill>
                  <a:srgbClr val="000000"/>
                </a:solidFill>
                <a:latin typeface="Open Sans"/>
              </a:rPr>
              <a:t> observations and </a:t>
            </a:r>
            <a:r>
              <a:rPr lang="en-US" sz="3300">
                <a:solidFill>
                  <a:srgbClr val="000000"/>
                </a:solidFill>
                <a:latin typeface="Open Sans Bold"/>
              </a:rPr>
              <a:t>221</a:t>
            </a:r>
            <a:r>
              <a:rPr lang="en-US" sz="3300">
                <a:solidFill>
                  <a:srgbClr val="000000"/>
                </a:solidFill>
                <a:latin typeface="Open Sans"/>
              </a:rPr>
              <a:t> observations are required for the treatment group and the control group.</a:t>
            </a:r>
          </a:p>
          <a:p>
            <a:pPr>
              <a:lnSpc>
                <a:spcPts val="4290"/>
              </a:lnSpc>
            </a:pPr>
            <a:endParaRPr lang="en-US" sz="3300">
              <a:solidFill>
                <a:srgbClr val="000000"/>
              </a:solidFill>
              <a:latin typeface="Open Sans"/>
            </a:endParaRPr>
          </a:p>
          <a:p>
            <a:pPr>
              <a:lnSpc>
                <a:spcPts val="4290"/>
              </a:lnSpc>
            </a:pPr>
            <a:endParaRPr lang="en-US" sz="3300">
              <a:solidFill>
                <a:srgbClr val="000000"/>
              </a:solidFill>
              <a:latin typeface="Open Sans"/>
            </a:endParaRPr>
          </a:p>
        </p:txBody>
      </p:sp>
      <p:sp>
        <p:nvSpPr>
          <p:cNvPr id="6" name="TextBox 6"/>
          <p:cNvSpPr txBox="1"/>
          <p:nvPr/>
        </p:nvSpPr>
        <p:spPr>
          <a:xfrm>
            <a:off x="8606589" y="2327921"/>
            <a:ext cx="9231937" cy="990600"/>
          </a:xfrm>
          <a:prstGeom prst="rect">
            <a:avLst/>
          </a:prstGeom>
        </p:spPr>
        <p:txBody>
          <a:bodyPr lIns="0" tIns="0" rIns="0" bIns="0" rtlCol="0" anchor="t">
            <a:spAutoFit/>
          </a:bodyPr>
          <a:lstStyle/>
          <a:p>
            <a:pPr>
              <a:lnSpc>
                <a:spcPts val="3960"/>
              </a:lnSpc>
            </a:pPr>
            <a:r>
              <a:rPr lang="en-US" sz="3300">
                <a:solidFill>
                  <a:srgbClr val="000000"/>
                </a:solidFill>
                <a:latin typeface="Open Sans Bold"/>
              </a:rPr>
              <a:t>The test employed: Chi-squared</a:t>
            </a:r>
          </a:p>
          <a:p>
            <a:pPr>
              <a:lnSpc>
                <a:spcPts val="3960"/>
              </a:lnSpc>
            </a:pPr>
            <a:r>
              <a:rPr lang="en-US" sz="3300">
                <a:solidFill>
                  <a:srgbClr val="000000"/>
                </a:solidFill>
                <a:latin typeface="Open Sans"/>
              </a:rPr>
              <a:t>p = 0.1029 </a:t>
            </a:r>
          </a:p>
        </p:txBody>
      </p:sp>
      <p:sp>
        <p:nvSpPr>
          <p:cNvPr id="7" name="TextBox 7"/>
          <p:cNvSpPr txBox="1"/>
          <p:nvPr/>
        </p:nvSpPr>
        <p:spPr>
          <a:xfrm>
            <a:off x="683983" y="419100"/>
            <a:ext cx="8617657"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Hypothesis 2</a:t>
            </a:r>
          </a:p>
        </p:txBody>
      </p:sp>
      <p:graphicFrame>
        <p:nvGraphicFramePr>
          <p:cNvPr id="8" name="Table 8"/>
          <p:cNvGraphicFramePr>
            <a:graphicFrameLocks noGrp="1"/>
          </p:cNvGraphicFramePr>
          <p:nvPr/>
        </p:nvGraphicFramePr>
        <p:xfrm>
          <a:off x="381779" y="2956170"/>
          <a:ext cx="7048500" cy="5063895"/>
        </p:xfrm>
        <a:graphic>
          <a:graphicData uri="http://schemas.openxmlformats.org/drawingml/2006/table">
            <a:tbl>
              <a:tblPr/>
              <a:tblGrid>
                <a:gridCol w="2272886">
                  <a:extLst>
                    <a:ext uri="{9D8B030D-6E8A-4147-A177-3AD203B41FA5}">
                      <a16:colId xmlns:a16="http://schemas.microsoft.com/office/drawing/2014/main" val="20000"/>
                    </a:ext>
                  </a:extLst>
                </a:gridCol>
                <a:gridCol w="2272886">
                  <a:extLst>
                    <a:ext uri="{9D8B030D-6E8A-4147-A177-3AD203B41FA5}">
                      <a16:colId xmlns:a16="http://schemas.microsoft.com/office/drawing/2014/main" val="20001"/>
                    </a:ext>
                  </a:extLst>
                </a:gridCol>
                <a:gridCol w="2502728">
                  <a:extLst>
                    <a:ext uri="{9D8B030D-6E8A-4147-A177-3AD203B41FA5}">
                      <a16:colId xmlns:a16="http://schemas.microsoft.com/office/drawing/2014/main" val="20002"/>
                    </a:ext>
                  </a:extLst>
                </a:gridCol>
              </a:tblGrid>
              <a:tr h="1804275">
                <a:tc>
                  <a:txBody>
                    <a:bodyPr/>
                    <a:lstStyle/>
                    <a:p>
                      <a:pPr algn="ctr">
                        <a:lnSpc>
                          <a:spcPts val="3499"/>
                        </a:lnSpc>
                        <a:defRPr/>
                      </a:pPr>
                      <a:r>
                        <a:rPr lang="en-US" sz="2499">
                          <a:solidFill>
                            <a:srgbClr val="000000"/>
                          </a:solidFill>
                          <a:latin typeface="Open Sans"/>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a:rPr>
                        <a:t>Total Number of</a:t>
                      </a:r>
                      <a:endParaRPr lang="en-US" sz="1100"/>
                    </a:p>
                    <a:p>
                      <a:pPr algn="ctr">
                        <a:lnSpc>
                          <a:spcPts val="3499"/>
                        </a:lnSpc>
                      </a:pPr>
                      <a:r>
                        <a:rPr lang="en-US" sz="2499">
                          <a:solidFill>
                            <a:srgbClr val="000000"/>
                          </a:solidFill>
                          <a:latin typeface="Open Sans"/>
                        </a:rPr>
                        <a:t> Participants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AAB28"/>
                    </a:solidFill>
                  </a:tcPr>
                </a:tc>
                <a:tc>
                  <a:txBody>
                    <a:bodyPr/>
                    <a:lstStyle/>
                    <a:p>
                      <a:pPr algn="ctr">
                        <a:lnSpc>
                          <a:spcPts val="3499"/>
                        </a:lnSpc>
                        <a:defRPr/>
                      </a:pPr>
                      <a:r>
                        <a:rPr lang="en-US" sz="2499">
                          <a:solidFill>
                            <a:srgbClr val="000000"/>
                          </a:solidFill>
                          <a:latin typeface="Open Sans"/>
                        </a:rPr>
                        <a:t>Rate of Ordering Labeled Dish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AAB28"/>
                    </a:solidFill>
                  </a:tcPr>
                </a:tc>
                <a:extLst>
                  <a:ext uri="{0D108BD9-81ED-4DB2-BD59-A6C34878D82A}">
                    <a16:rowId xmlns:a16="http://schemas.microsoft.com/office/drawing/2014/main" val="10000"/>
                  </a:ext>
                </a:extLst>
              </a:tr>
              <a:tr h="1455345">
                <a:tc>
                  <a:txBody>
                    <a:bodyPr/>
                    <a:lstStyle/>
                    <a:p>
                      <a:pPr algn="ctr">
                        <a:lnSpc>
                          <a:spcPts val="3499"/>
                        </a:lnSpc>
                        <a:defRPr/>
                      </a:pPr>
                      <a:r>
                        <a:rPr lang="en-US" sz="2499">
                          <a:solidFill>
                            <a:srgbClr val="000000"/>
                          </a:solidFill>
                          <a:latin typeface="Open Sans"/>
                        </a:rPr>
                        <a:t>With Label (treatment)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Open Sans"/>
                        </a:rPr>
                        <a:t>225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29.33%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4275">
                <a:tc>
                  <a:txBody>
                    <a:bodyPr/>
                    <a:lstStyle/>
                    <a:p>
                      <a:pPr algn="ctr">
                        <a:lnSpc>
                          <a:spcPts val="3499"/>
                        </a:lnSpc>
                        <a:defRPr/>
                      </a:pPr>
                      <a:r>
                        <a:rPr lang="en-US" sz="2499">
                          <a:solidFill>
                            <a:srgbClr val="000000"/>
                          </a:solidFill>
                          <a:latin typeface="Open Sans"/>
                        </a:rPr>
                        <a:t>Without Label (controlled)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Open Sans"/>
                        </a:rPr>
                        <a:t>19.73%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rot="-5400000">
            <a:off x="2558242" y="5083501"/>
            <a:ext cx="10287000" cy="0"/>
          </a:xfrm>
          <a:prstGeom prst="line">
            <a:avLst/>
          </a:prstGeom>
          <a:ln w="9525" cap="rnd">
            <a:solidFill>
              <a:srgbClr val="000000">
                <a:alpha val="49804"/>
              </a:srgbClr>
            </a:solidFill>
            <a:prstDash val="solid"/>
            <a:headEnd type="none" w="sm" len="sm"/>
            <a:tailEnd type="none" w="sm" len="sm"/>
          </a:ln>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58190" y="3088371"/>
            <a:ext cx="507360" cy="531963"/>
          </a:xfrm>
          <a:prstGeom prst="rect">
            <a:avLst/>
          </a:prstGeom>
        </p:spPr>
      </p:pic>
      <p:pic>
        <p:nvPicPr>
          <p:cNvPr id="4" name="Picture 4"/>
          <p:cNvPicPr>
            <a:picLocks noChangeAspect="1"/>
          </p:cNvPicPr>
          <p:nvPr/>
        </p:nvPicPr>
        <p:blipFill>
          <a:blip r:embed="rId5"/>
          <a:srcRect/>
          <a:stretch>
            <a:fillRect/>
          </a:stretch>
        </p:blipFill>
        <p:spPr>
          <a:xfrm>
            <a:off x="683983" y="3088371"/>
            <a:ext cx="6518704" cy="4629225"/>
          </a:xfrm>
          <a:prstGeom prst="rect">
            <a:avLst/>
          </a:prstGeom>
        </p:spPr>
      </p:pic>
      <p:sp>
        <p:nvSpPr>
          <p:cNvPr id="5" name="TextBox 5"/>
          <p:cNvSpPr txBox="1"/>
          <p:nvPr/>
        </p:nvSpPr>
        <p:spPr>
          <a:xfrm>
            <a:off x="8717236" y="419100"/>
            <a:ext cx="8542064" cy="1600200"/>
          </a:xfrm>
          <a:prstGeom prst="rect">
            <a:avLst/>
          </a:prstGeom>
        </p:spPr>
        <p:txBody>
          <a:bodyPr lIns="0" tIns="0" rIns="0" bIns="0" rtlCol="0" anchor="t">
            <a:spAutoFit/>
          </a:bodyPr>
          <a:lstStyle/>
          <a:p>
            <a:pPr>
              <a:lnSpc>
                <a:spcPts val="4200"/>
              </a:lnSpc>
            </a:pPr>
            <a:r>
              <a:rPr lang="en-US" sz="3500">
                <a:solidFill>
                  <a:srgbClr val="8AAB28"/>
                </a:solidFill>
                <a:latin typeface="Open Sans Bold"/>
              </a:rPr>
              <a:t>The magnitudes of labels (55% vs 70% vs 85%) make a different impact on the rate of ordering the labeled dish </a:t>
            </a:r>
          </a:p>
        </p:txBody>
      </p:sp>
      <p:grpSp>
        <p:nvGrpSpPr>
          <p:cNvPr id="6" name="Group 6"/>
          <p:cNvGrpSpPr/>
          <p:nvPr/>
        </p:nvGrpSpPr>
        <p:grpSpPr>
          <a:xfrm>
            <a:off x="8717236" y="3088371"/>
            <a:ext cx="8297909" cy="5047535"/>
            <a:chOff x="0" y="0"/>
            <a:chExt cx="11063879" cy="6730046"/>
          </a:xfrm>
        </p:grpSpPr>
        <p:sp>
          <p:nvSpPr>
            <p:cNvPr id="7" name="TextBox 7"/>
            <p:cNvSpPr txBox="1"/>
            <p:nvPr/>
          </p:nvSpPr>
          <p:spPr>
            <a:xfrm>
              <a:off x="0" y="3263158"/>
              <a:ext cx="11063879" cy="3779308"/>
            </a:xfrm>
            <a:prstGeom prst="rect">
              <a:avLst/>
            </a:prstGeom>
          </p:spPr>
          <p:txBody>
            <a:bodyPr lIns="0" tIns="0" rIns="0" bIns="0" rtlCol="0" anchor="t">
              <a:spAutoFit/>
            </a:bodyPr>
            <a:lstStyle/>
            <a:p>
              <a:pPr>
                <a:lnSpc>
                  <a:spcPts val="4550"/>
                </a:lnSpc>
              </a:pPr>
              <a:r>
                <a:rPr lang="en-US" sz="3500">
                  <a:solidFill>
                    <a:srgbClr val="000000"/>
                  </a:solidFill>
                  <a:latin typeface="Open Sans Bold"/>
                </a:rPr>
                <a:t>Conclusion: </a:t>
              </a:r>
            </a:p>
            <a:p>
              <a:pPr>
                <a:lnSpc>
                  <a:spcPts val="4550"/>
                </a:lnSpc>
              </a:pPr>
              <a:r>
                <a:rPr lang="en-US" sz="3500">
                  <a:solidFill>
                    <a:srgbClr val="000000"/>
                  </a:solidFill>
                  <a:latin typeface="Open Sans"/>
                </a:rPr>
                <a:t>There is no significance difference of impacts brought by labels with different labels </a:t>
              </a:r>
            </a:p>
            <a:p>
              <a:pPr>
                <a:lnSpc>
                  <a:spcPts val="4550"/>
                </a:lnSpc>
              </a:pPr>
              <a:endParaRPr lang="en-US" sz="3500">
                <a:solidFill>
                  <a:srgbClr val="000000"/>
                </a:solidFill>
                <a:latin typeface="Open Sans"/>
              </a:endParaRPr>
            </a:p>
          </p:txBody>
        </p:sp>
        <p:sp>
          <p:nvSpPr>
            <p:cNvPr id="8" name="TextBox 8"/>
            <p:cNvSpPr txBox="1"/>
            <p:nvPr/>
          </p:nvSpPr>
          <p:spPr>
            <a:xfrm>
              <a:off x="0" y="9525"/>
              <a:ext cx="11063879" cy="2784475"/>
            </a:xfrm>
            <a:prstGeom prst="rect">
              <a:avLst/>
            </a:prstGeom>
          </p:spPr>
          <p:txBody>
            <a:bodyPr lIns="0" tIns="0" rIns="0" bIns="0" rtlCol="0" anchor="t">
              <a:spAutoFit/>
            </a:bodyPr>
            <a:lstStyle/>
            <a:p>
              <a:pPr>
                <a:lnSpc>
                  <a:spcPts val="4199"/>
                </a:lnSpc>
              </a:pPr>
              <a:r>
                <a:rPr lang="en-US" sz="3499">
                  <a:solidFill>
                    <a:srgbClr val="000000"/>
                  </a:solidFill>
                  <a:latin typeface="Open Sans Bold"/>
                </a:rPr>
                <a:t>The test employed: Chi-squared</a:t>
              </a:r>
            </a:p>
            <a:p>
              <a:pPr>
                <a:lnSpc>
                  <a:spcPts val="4199"/>
                </a:lnSpc>
              </a:pPr>
              <a:r>
                <a:rPr lang="en-US" sz="3499">
                  <a:solidFill>
                    <a:srgbClr val="000000"/>
                  </a:solidFill>
                  <a:latin typeface="Open Sans"/>
                </a:rPr>
                <a:t>55% vs. 70%: p = 0.9</a:t>
              </a:r>
            </a:p>
            <a:p>
              <a:pPr>
                <a:lnSpc>
                  <a:spcPts val="4199"/>
                </a:lnSpc>
              </a:pPr>
              <a:r>
                <a:rPr lang="en-US" sz="3499">
                  <a:solidFill>
                    <a:srgbClr val="000000"/>
                  </a:solidFill>
                  <a:latin typeface="Open Sans"/>
                </a:rPr>
                <a:t>55% vs. 85%: p = 0.9</a:t>
              </a:r>
            </a:p>
            <a:p>
              <a:pPr>
                <a:lnSpc>
                  <a:spcPts val="4199"/>
                </a:lnSpc>
              </a:pPr>
              <a:r>
                <a:rPr lang="en-US" sz="3499">
                  <a:solidFill>
                    <a:srgbClr val="000000"/>
                  </a:solidFill>
                  <a:latin typeface="Open Sans"/>
                </a:rPr>
                <a:t>70% vs. 85%: p = 0.8</a:t>
              </a:r>
            </a:p>
          </p:txBody>
        </p:sp>
      </p:grpSp>
      <p:sp>
        <p:nvSpPr>
          <p:cNvPr id="9" name="TextBox 9"/>
          <p:cNvSpPr txBox="1"/>
          <p:nvPr/>
        </p:nvSpPr>
        <p:spPr>
          <a:xfrm>
            <a:off x="683983" y="419100"/>
            <a:ext cx="8617657"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Hypothesis 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rot="-5400000">
            <a:off x="4314297" y="5940013"/>
            <a:ext cx="8229600" cy="0"/>
          </a:xfrm>
          <a:prstGeom prst="line">
            <a:avLst/>
          </a:prstGeom>
          <a:ln w="9525" cap="rnd">
            <a:solidFill>
              <a:srgbClr val="000000">
                <a:alpha val="49804"/>
              </a:srgbClr>
            </a:solidFill>
            <a:prstDash val="solid"/>
            <a:headEnd type="none" w="sm" len="sm"/>
            <a:tailEnd type="none" w="sm" len="sm"/>
          </a:ln>
        </p:spPr>
      </p:sp>
      <p:sp>
        <p:nvSpPr>
          <p:cNvPr id="3" name="AutoShape 3"/>
          <p:cNvSpPr/>
          <p:nvPr/>
        </p:nvSpPr>
        <p:spPr>
          <a:xfrm>
            <a:off x="1845584" y="5423281"/>
            <a:ext cx="14596832" cy="0"/>
          </a:xfrm>
          <a:prstGeom prst="line">
            <a:avLst/>
          </a:prstGeom>
          <a:ln w="9525" cap="rnd">
            <a:solidFill>
              <a:srgbClr val="000000">
                <a:alpha val="49804"/>
              </a:srgbClr>
            </a:solidFill>
            <a:prstDash val="solid"/>
            <a:headEnd type="none" w="sm" len="sm"/>
            <a:tailEnd type="none" w="sm" len="sm"/>
          </a:ln>
        </p:spPr>
      </p:sp>
      <p:grpSp>
        <p:nvGrpSpPr>
          <p:cNvPr id="4" name="Group 4"/>
          <p:cNvGrpSpPr/>
          <p:nvPr/>
        </p:nvGrpSpPr>
        <p:grpSpPr>
          <a:xfrm>
            <a:off x="1845584" y="2188400"/>
            <a:ext cx="5556483" cy="2243838"/>
            <a:chOff x="0" y="0"/>
            <a:chExt cx="7408644" cy="2991783"/>
          </a:xfrm>
        </p:grpSpPr>
        <p:sp>
          <p:nvSpPr>
            <p:cNvPr id="5" name="TextBox 5"/>
            <p:cNvSpPr txBox="1"/>
            <p:nvPr/>
          </p:nvSpPr>
          <p:spPr>
            <a:xfrm>
              <a:off x="0" y="1498475"/>
              <a:ext cx="7408644" cy="1493308"/>
            </a:xfrm>
            <a:prstGeom prst="rect">
              <a:avLst/>
            </a:prstGeom>
          </p:spPr>
          <p:txBody>
            <a:bodyPr lIns="0" tIns="0" rIns="0" bIns="0" rtlCol="0" anchor="t">
              <a:spAutoFit/>
            </a:bodyPr>
            <a:lstStyle/>
            <a:p>
              <a:pPr>
                <a:lnSpc>
                  <a:spcPts val="4550"/>
                </a:lnSpc>
              </a:pPr>
              <a:r>
                <a:rPr lang="en-US" sz="3500">
                  <a:solidFill>
                    <a:srgbClr val="8AAB28"/>
                  </a:solidFill>
                  <a:latin typeface="Open Sans"/>
                </a:rPr>
                <a:t>Label impact depends on Income level</a:t>
              </a:r>
            </a:p>
          </p:txBody>
        </p:sp>
        <p:sp>
          <p:nvSpPr>
            <p:cNvPr id="6" name="TextBox 6"/>
            <p:cNvSpPr txBox="1"/>
            <p:nvPr/>
          </p:nvSpPr>
          <p:spPr>
            <a:xfrm>
              <a:off x="0" y="0"/>
              <a:ext cx="7408644" cy="1066800"/>
            </a:xfrm>
            <a:prstGeom prst="rect">
              <a:avLst/>
            </a:prstGeom>
          </p:spPr>
          <p:txBody>
            <a:bodyPr lIns="0" tIns="0" rIns="0" bIns="0" rtlCol="0" anchor="t">
              <a:spAutoFit/>
            </a:bodyPr>
            <a:lstStyle/>
            <a:p>
              <a:pPr>
                <a:lnSpc>
                  <a:spcPts val="6360"/>
                </a:lnSpc>
              </a:pPr>
              <a:r>
                <a:rPr lang="en-US" sz="5300">
                  <a:solidFill>
                    <a:srgbClr val="000000"/>
                  </a:solidFill>
                  <a:latin typeface="Open Sans Bold"/>
                </a:rPr>
                <a:t>Hypothesis 4</a:t>
              </a:r>
            </a:p>
          </p:txBody>
        </p:sp>
      </p:grpSp>
      <p:grpSp>
        <p:nvGrpSpPr>
          <p:cNvPr id="7" name="Group 7"/>
          <p:cNvGrpSpPr/>
          <p:nvPr/>
        </p:nvGrpSpPr>
        <p:grpSpPr>
          <a:xfrm>
            <a:off x="9863138" y="2188400"/>
            <a:ext cx="6578750" cy="2243838"/>
            <a:chOff x="0" y="0"/>
            <a:chExt cx="8771666" cy="2991783"/>
          </a:xfrm>
        </p:grpSpPr>
        <p:sp>
          <p:nvSpPr>
            <p:cNvPr id="8" name="TextBox 8"/>
            <p:cNvSpPr txBox="1"/>
            <p:nvPr/>
          </p:nvSpPr>
          <p:spPr>
            <a:xfrm>
              <a:off x="0" y="1498475"/>
              <a:ext cx="8771666" cy="1493308"/>
            </a:xfrm>
            <a:prstGeom prst="rect">
              <a:avLst/>
            </a:prstGeom>
          </p:spPr>
          <p:txBody>
            <a:bodyPr lIns="0" tIns="0" rIns="0" bIns="0" rtlCol="0" anchor="t">
              <a:spAutoFit/>
            </a:bodyPr>
            <a:lstStyle/>
            <a:p>
              <a:pPr>
                <a:lnSpc>
                  <a:spcPts val="4550"/>
                </a:lnSpc>
              </a:pPr>
              <a:r>
                <a:rPr lang="en-US" sz="3500">
                  <a:solidFill>
                    <a:srgbClr val="8AAB28"/>
                  </a:solidFill>
                  <a:latin typeface="Open Sans"/>
                </a:rPr>
                <a:t>Label impact depends on Education level</a:t>
              </a:r>
            </a:p>
          </p:txBody>
        </p:sp>
        <p:sp>
          <p:nvSpPr>
            <p:cNvPr id="9" name="TextBox 9"/>
            <p:cNvSpPr txBox="1"/>
            <p:nvPr/>
          </p:nvSpPr>
          <p:spPr>
            <a:xfrm>
              <a:off x="0" y="0"/>
              <a:ext cx="8771666" cy="1066800"/>
            </a:xfrm>
            <a:prstGeom prst="rect">
              <a:avLst/>
            </a:prstGeom>
          </p:spPr>
          <p:txBody>
            <a:bodyPr lIns="0" tIns="0" rIns="0" bIns="0" rtlCol="0" anchor="t">
              <a:spAutoFit/>
            </a:bodyPr>
            <a:lstStyle/>
            <a:p>
              <a:pPr>
                <a:lnSpc>
                  <a:spcPts val="6360"/>
                </a:lnSpc>
              </a:pPr>
              <a:r>
                <a:rPr lang="en-US" sz="5300">
                  <a:solidFill>
                    <a:srgbClr val="000000"/>
                  </a:solidFill>
                  <a:latin typeface="Open Sans Bold"/>
                </a:rPr>
                <a:t>Hypothesis 5</a:t>
              </a:r>
            </a:p>
          </p:txBody>
        </p:sp>
      </p:grpSp>
      <p:grpSp>
        <p:nvGrpSpPr>
          <p:cNvPr id="10" name="Group 10"/>
          <p:cNvGrpSpPr/>
          <p:nvPr/>
        </p:nvGrpSpPr>
        <p:grpSpPr>
          <a:xfrm>
            <a:off x="1845584" y="6303200"/>
            <a:ext cx="5873900" cy="2815338"/>
            <a:chOff x="0" y="0"/>
            <a:chExt cx="7831866" cy="3753783"/>
          </a:xfrm>
        </p:grpSpPr>
        <p:sp>
          <p:nvSpPr>
            <p:cNvPr id="11" name="TextBox 11"/>
            <p:cNvSpPr txBox="1"/>
            <p:nvPr/>
          </p:nvSpPr>
          <p:spPr>
            <a:xfrm>
              <a:off x="0" y="1498475"/>
              <a:ext cx="7831866" cy="2255308"/>
            </a:xfrm>
            <a:prstGeom prst="rect">
              <a:avLst/>
            </a:prstGeom>
          </p:spPr>
          <p:txBody>
            <a:bodyPr lIns="0" tIns="0" rIns="0" bIns="0" rtlCol="0" anchor="t">
              <a:spAutoFit/>
            </a:bodyPr>
            <a:lstStyle/>
            <a:p>
              <a:pPr>
                <a:lnSpc>
                  <a:spcPts val="4550"/>
                </a:lnSpc>
              </a:pPr>
              <a:r>
                <a:rPr lang="en-US" sz="3500">
                  <a:solidFill>
                    <a:srgbClr val="8AAB28"/>
                  </a:solidFill>
                  <a:latin typeface="Open Sans"/>
                </a:rPr>
                <a:t>Label impact depends on food delivery app usage frequency</a:t>
              </a:r>
            </a:p>
          </p:txBody>
        </p:sp>
        <p:sp>
          <p:nvSpPr>
            <p:cNvPr id="12" name="TextBox 12"/>
            <p:cNvSpPr txBox="1"/>
            <p:nvPr/>
          </p:nvSpPr>
          <p:spPr>
            <a:xfrm>
              <a:off x="0" y="0"/>
              <a:ext cx="7831866" cy="1066800"/>
            </a:xfrm>
            <a:prstGeom prst="rect">
              <a:avLst/>
            </a:prstGeom>
          </p:spPr>
          <p:txBody>
            <a:bodyPr lIns="0" tIns="0" rIns="0" bIns="0" rtlCol="0" anchor="t">
              <a:spAutoFit/>
            </a:bodyPr>
            <a:lstStyle/>
            <a:p>
              <a:pPr>
                <a:lnSpc>
                  <a:spcPts val="6360"/>
                </a:lnSpc>
              </a:pPr>
              <a:r>
                <a:rPr lang="en-US" sz="5300">
                  <a:solidFill>
                    <a:srgbClr val="000000"/>
                  </a:solidFill>
                  <a:latin typeface="Open Sans Bold"/>
                </a:rPr>
                <a:t>Hypothesis 6</a:t>
              </a:r>
            </a:p>
          </p:txBody>
        </p:sp>
      </p:grpSp>
      <p:grpSp>
        <p:nvGrpSpPr>
          <p:cNvPr id="13" name="Group 13"/>
          <p:cNvGrpSpPr/>
          <p:nvPr/>
        </p:nvGrpSpPr>
        <p:grpSpPr>
          <a:xfrm>
            <a:off x="9951397" y="6303200"/>
            <a:ext cx="7587190" cy="2812899"/>
            <a:chOff x="0" y="0"/>
            <a:chExt cx="10116253" cy="3750532"/>
          </a:xfrm>
        </p:grpSpPr>
        <p:sp>
          <p:nvSpPr>
            <p:cNvPr id="14" name="TextBox 14"/>
            <p:cNvSpPr txBox="1"/>
            <p:nvPr/>
          </p:nvSpPr>
          <p:spPr>
            <a:xfrm>
              <a:off x="0" y="1495223"/>
              <a:ext cx="10116253" cy="2255308"/>
            </a:xfrm>
            <a:prstGeom prst="rect">
              <a:avLst/>
            </a:prstGeom>
          </p:spPr>
          <p:txBody>
            <a:bodyPr lIns="0" tIns="0" rIns="0" bIns="0" rtlCol="0" anchor="t">
              <a:spAutoFit/>
            </a:bodyPr>
            <a:lstStyle/>
            <a:p>
              <a:pPr>
                <a:lnSpc>
                  <a:spcPts val="4549"/>
                </a:lnSpc>
              </a:pPr>
              <a:r>
                <a:rPr lang="en-US" sz="3499">
                  <a:solidFill>
                    <a:srgbClr val="8AAB28"/>
                  </a:solidFill>
                  <a:latin typeface="Open Sans"/>
                </a:rPr>
                <a:t>Label impact depends on demographic information such as gender and marital status</a:t>
              </a:r>
            </a:p>
          </p:txBody>
        </p:sp>
        <p:sp>
          <p:nvSpPr>
            <p:cNvPr id="15" name="TextBox 15"/>
            <p:cNvSpPr txBox="1"/>
            <p:nvPr/>
          </p:nvSpPr>
          <p:spPr>
            <a:xfrm>
              <a:off x="0" y="0"/>
              <a:ext cx="10116253" cy="1066800"/>
            </a:xfrm>
            <a:prstGeom prst="rect">
              <a:avLst/>
            </a:prstGeom>
          </p:spPr>
          <p:txBody>
            <a:bodyPr lIns="0" tIns="0" rIns="0" bIns="0" rtlCol="0" anchor="t">
              <a:spAutoFit/>
            </a:bodyPr>
            <a:lstStyle/>
            <a:p>
              <a:pPr>
                <a:lnSpc>
                  <a:spcPts val="6360"/>
                </a:lnSpc>
              </a:pPr>
              <a:r>
                <a:rPr lang="en-US" sz="5300">
                  <a:solidFill>
                    <a:srgbClr val="000000"/>
                  </a:solidFill>
                  <a:latin typeface="Open Sans Bold"/>
                </a:rPr>
                <a:t>Extra hypotheses</a:t>
              </a: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531717"/>
            <a:ext cx="507360" cy="53196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39238" y="2531717"/>
            <a:ext cx="507360" cy="53196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6609474"/>
            <a:ext cx="507360" cy="53196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39238" y="6609474"/>
            <a:ext cx="507360" cy="531963"/>
          </a:xfrm>
          <a:prstGeom prst="rect">
            <a:avLst/>
          </a:prstGeom>
        </p:spPr>
      </p:pic>
      <p:sp>
        <p:nvSpPr>
          <p:cNvPr id="20" name="TextBox 20"/>
          <p:cNvSpPr txBox="1"/>
          <p:nvPr/>
        </p:nvSpPr>
        <p:spPr>
          <a:xfrm>
            <a:off x="683983" y="419100"/>
            <a:ext cx="11560129"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Interaction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107345" y="4249521"/>
            <a:ext cx="4114956" cy="4556125"/>
          </a:xfrm>
          <a:prstGeom prst="rect">
            <a:avLst/>
          </a:prstGeom>
        </p:spPr>
        <p:txBody>
          <a:bodyPr lIns="0" tIns="0" rIns="0" bIns="0" rtlCol="0" anchor="t">
            <a:spAutoFit/>
          </a:bodyPr>
          <a:lstStyle/>
          <a:p>
            <a:pPr>
              <a:lnSpc>
                <a:spcPts val="4550"/>
              </a:lnSpc>
            </a:pPr>
            <a:r>
              <a:rPr lang="en-US" sz="3500">
                <a:solidFill>
                  <a:srgbClr val="000000"/>
                </a:solidFill>
                <a:latin typeface="Open Sans"/>
              </a:rPr>
              <a:t>Labels on selected dishes would significantly increase the order rate of the selected dishes while wouldn't impact the total order rate</a:t>
            </a:r>
          </a:p>
        </p:txBody>
      </p:sp>
      <p:sp>
        <p:nvSpPr>
          <p:cNvPr id="3" name="TextBox 3"/>
          <p:cNvSpPr txBox="1"/>
          <p:nvPr/>
        </p:nvSpPr>
        <p:spPr>
          <a:xfrm>
            <a:off x="1926215" y="2970557"/>
            <a:ext cx="4114956" cy="771525"/>
          </a:xfrm>
          <a:prstGeom prst="rect">
            <a:avLst/>
          </a:prstGeom>
        </p:spPr>
        <p:txBody>
          <a:bodyPr lIns="0" tIns="0" rIns="0" bIns="0" rtlCol="0" anchor="t">
            <a:spAutoFit/>
          </a:bodyPr>
          <a:lstStyle/>
          <a:p>
            <a:pPr>
              <a:lnSpc>
                <a:spcPts val="6000"/>
              </a:lnSpc>
            </a:pPr>
            <a:r>
              <a:rPr lang="en-US" sz="5000">
                <a:solidFill>
                  <a:srgbClr val="8AAB28"/>
                </a:solidFill>
                <a:latin typeface="Open Sans Bold"/>
              </a:rPr>
              <a:t>Recap</a:t>
            </a:r>
          </a:p>
        </p:txBody>
      </p:sp>
      <p:sp>
        <p:nvSpPr>
          <p:cNvPr id="4" name="TextBox 4"/>
          <p:cNvSpPr txBox="1"/>
          <p:nvPr/>
        </p:nvSpPr>
        <p:spPr>
          <a:xfrm>
            <a:off x="6758410" y="4249521"/>
            <a:ext cx="4575570" cy="2917915"/>
          </a:xfrm>
          <a:prstGeom prst="rect">
            <a:avLst/>
          </a:prstGeom>
        </p:spPr>
        <p:txBody>
          <a:bodyPr lIns="0" tIns="0" rIns="0" bIns="0" rtlCol="0" anchor="t">
            <a:spAutoFit/>
          </a:bodyPr>
          <a:lstStyle/>
          <a:p>
            <a:pPr>
              <a:lnSpc>
                <a:spcPts val="4550"/>
              </a:lnSpc>
            </a:pPr>
            <a:r>
              <a:rPr lang="en-US" sz="3500" dirty="0">
                <a:solidFill>
                  <a:srgbClr val="000000"/>
                </a:solidFill>
                <a:latin typeface="Open Sans"/>
              </a:rPr>
              <a:t>Implement the strategies if store owners want to boost the sales for the particular item</a:t>
            </a:r>
          </a:p>
        </p:txBody>
      </p:sp>
      <p:sp>
        <p:nvSpPr>
          <p:cNvPr id="5" name="TextBox 5"/>
          <p:cNvSpPr txBox="1"/>
          <p:nvPr/>
        </p:nvSpPr>
        <p:spPr>
          <a:xfrm>
            <a:off x="7590234" y="3069838"/>
            <a:ext cx="6375051" cy="771525"/>
          </a:xfrm>
          <a:prstGeom prst="rect">
            <a:avLst/>
          </a:prstGeom>
        </p:spPr>
        <p:txBody>
          <a:bodyPr lIns="0" tIns="0" rIns="0" bIns="0" rtlCol="0" anchor="t">
            <a:spAutoFit/>
          </a:bodyPr>
          <a:lstStyle/>
          <a:p>
            <a:pPr>
              <a:lnSpc>
                <a:spcPts val="6000"/>
              </a:lnSpc>
            </a:pPr>
            <a:r>
              <a:rPr lang="en-US" sz="5000">
                <a:solidFill>
                  <a:srgbClr val="8AAB28"/>
                </a:solidFill>
                <a:latin typeface="Open Sans Bold"/>
              </a:rPr>
              <a:t>Advice</a:t>
            </a:r>
          </a:p>
        </p:txBody>
      </p:sp>
      <p:sp>
        <p:nvSpPr>
          <p:cNvPr id="6" name="TextBox 6"/>
          <p:cNvSpPr txBox="1"/>
          <p:nvPr/>
        </p:nvSpPr>
        <p:spPr>
          <a:xfrm>
            <a:off x="12478415" y="4249521"/>
            <a:ext cx="5040324" cy="3984625"/>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000000"/>
                </a:solidFill>
                <a:latin typeface="Open Sans"/>
              </a:rPr>
              <a:t>The power of hypothesis testing is small (~0.34)</a:t>
            </a:r>
          </a:p>
          <a:p>
            <a:pPr marL="755651" lvl="1" indent="-377825">
              <a:lnSpc>
                <a:spcPts val="4550"/>
              </a:lnSpc>
              <a:buFont typeface="Arial"/>
              <a:buChar char="•"/>
            </a:pPr>
            <a:r>
              <a:rPr lang="en-US" sz="3500">
                <a:solidFill>
                  <a:srgbClr val="000000"/>
                </a:solidFill>
                <a:latin typeface="Open Sans"/>
              </a:rPr>
              <a:t>A larger sample size could bring higher power</a:t>
            </a:r>
          </a:p>
          <a:p>
            <a:pPr marL="755651" lvl="1" indent="-377825">
              <a:lnSpc>
                <a:spcPts val="4550"/>
              </a:lnSpc>
              <a:buFont typeface="Arial"/>
              <a:buChar char="•"/>
            </a:pPr>
            <a:r>
              <a:rPr lang="en-US" sz="3500">
                <a:solidFill>
                  <a:srgbClr val="000000"/>
                </a:solidFill>
                <a:latin typeface="Open Sans"/>
              </a:rPr>
              <a:t>Limited data </a:t>
            </a:r>
          </a:p>
        </p:txBody>
      </p:sp>
      <p:sp>
        <p:nvSpPr>
          <p:cNvPr id="7" name="TextBox 7"/>
          <p:cNvSpPr txBox="1"/>
          <p:nvPr/>
        </p:nvSpPr>
        <p:spPr>
          <a:xfrm>
            <a:off x="13298535" y="3023526"/>
            <a:ext cx="4114956" cy="800100"/>
          </a:xfrm>
          <a:prstGeom prst="rect">
            <a:avLst/>
          </a:prstGeom>
        </p:spPr>
        <p:txBody>
          <a:bodyPr lIns="0" tIns="0" rIns="0" bIns="0" rtlCol="0" anchor="t">
            <a:spAutoFit/>
          </a:bodyPr>
          <a:lstStyle/>
          <a:p>
            <a:pPr>
              <a:lnSpc>
                <a:spcPts val="6360"/>
              </a:lnSpc>
            </a:pPr>
            <a:r>
              <a:rPr lang="en-US" sz="5300">
                <a:solidFill>
                  <a:srgbClr val="8AAB28"/>
                </a:solidFill>
                <a:latin typeface="Open Sans Bold"/>
              </a:rPr>
              <a:t>Limitations</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45" y="3023526"/>
            <a:ext cx="543337" cy="713211"/>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58410" y="3167100"/>
            <a:ext cx="555599" cy="586525"/>
          </a:xfrm>
          <a:prstGeom prst="rect">
            <a:avLst/>
          </a:prstGeom>
        </p:spPr>
      </p:pic>
      <p:sp>
        <p:nvSpPr>
          <p:cNvPr id="10" name="TextBox 10"/>
          <p:cNvSpPr txBox="1"/>
          <p:nvPr/>
        </p:nvSpPr>
        <p:spPr>
          <a:xfrm>
            <a:off x="683983" y="419100"/>
            <a:ext cx="16073310" cy="12192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Advice &amp; Limitations</a:t>
            </a:r>
          </a:p>
        </p:txBody>
      </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478415" y="3081828"/>
            <a:ext cx="534370" cy="6834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217274" y="3261486"/>
            <a:ext cx="10117505" cy="3255833"/>
            <a:chOff x="0" y="0"/>
            <a:chExt cx="13490006" cy="4341110"/>
          </a:xfrm>
        </p:grpSpPr>
        <p:sp>
          <p:nvSpPr>
            <p:cNvPr id="4" name="TextBox 4"/>
            <p:cNvSpPr txBox="1"/>
            <p:nvPr/>
          </p:nvSpPr>
          <p:spPr>
            <a:xfrm>
              <a:off x="0" y="0"/>
              <a:ext cx="13490006" cy="2590800"/>
            </a:xfrm>
            <a:prstGeom prst="rect">
              <a:avLst/>
            </a:prstGeom>
          </p:spPr>
          <p:txBody>
            <a:bodyPr lIns="0" tIns="0" rIns="0" bIns="0" rtlCol="0" anchor="t">
              <a:spAutoFit/>
            </a:bodyPr>
            <a:lstStyle/>
            <a:p>
              <a:pPr algn="ctr">
                <a:lnSpc>
                  <a:spcPts val="15367"/>
                </a:lnSpc>
              </a:pPr>
              <a:r>
                <a:rPr lang="en-US" sz="12806">
                  <a:solidFill>
                    <a:srgbClr val="000000"/>
                  </a:solidFill>
                  <a:latin typeface="Open Sans Bold"/>
                </a:rPr>
                <a:t>Thank you !</a:t>
              </a:r>
            </a:p>
          </p:txBody>
        </p:sp>
        <p:sp>
          <p:nvSpPr>
            <p:cNvPr id="5" name="TextBox 5"/>
            <p:cNvSpPr txBox="1"/>
            <p:nvPr/>
          </p:nvSpPr>
          <p:spPr>
            <a:xfrm>
              <a:off x="202921" y="3121910"/>
              <a:ext cx="12632308" cy="1219200"/>
            </a:xfrm>
            <a:prstGeom prst="rect">
              <a:avLst/>
            </a:prstGeom>
          </p:spPr>
          <p:txBody>
            <a:bodyPr lIns="0" tIns="0" rIns="0" bIns="0" rtlCol="0" anchor="t">
              <a:spAutoFit/>
            </a:bodyPr>
            <a:lstStyle/>
            <a:p>
              <a:pPr algn="r">
                <a:lnSpc>
                  <a:spcPts val="3600"/>
                </a:lnSpc>
              </a:pPr>
              <a:r>
                <a:rPr lang="en-US" sz="3000">
                  <a:solidFill>
                    <a:srgbClr val="000000"/>
                  </a:solidFill>
                  <a:latin typeface="Open Sans"/>
                </a:rPr>
                <a:t>Choose with confidence, taste with satisfaction</a:t>
              </a:r>
            </a:p>
            <a:p>
              <a:pPr algn="r">
                <a:lnSpc>
                  <a:spcPts val="3600"/>
                </a:lnSpc>
              </a:pPr>
              <a:r>
                <a:rPr lang="en-US" sz="3000">
                  <a:solidFill>
                    <a:srgbClr val="000000"/>
                  </a:solidFill>
                  <a:latin typeface="Open Sans"/>
                </a:rPr>
                <a:t> -the key ingredients for a delicious meal</a:t>
              </a:r>
            </a:p>
          </p:txBody>
        </p:sp>
      </p:grpSp>
      <p:grpSp>
        <p:nvGrpSpPr>
          <p:cNvPr id="6" name="Group 6"/>
          <p:cNvGrpSpPr>
            <a:grpSpLocks noChangeAspect="1"/>
          </p:cNvGrpSpPr>
          <p:nvPr/>
        </p:nvGrpSpPr>
        <p:grpSpPr>
          <a:xfrm>
            <a:off x="11715779" y="1028700"/>
            <a:ext cx="5089985" cy="10071411"/>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6630" r="-72306"/>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8AAB28"/>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83983" y="2343039"/>
            <a:ext cx="8036655" cy="6915261"/>
          </a:xfrm>
          <a:prstGeom prst="rect">
            <a:avLst/>
          </a:prstGeom>
        </p:spPr>
      </p:pic>
      <p:pic>
        <p:nvPicPr>
          <p:cNvPr id="3" name="Picture 3"/>
          <p:cNvPicPr>
            <a:picLocks noChangeAspect="1"/>
          </p:cNvPicPr>
          <p:nvPr/>
        </p:nvPicPr>
        <p:blipFill>
          <a:blip r:embed="rId4"/>
          <a:srcRect/>
          <a:stretch>
            <a:fillRect/>
          </a:stretch>
        </p:blipFill>
        <p:spPr>
          <a:xfrm>
            <a:off x="8925088" y="2343039"/>
            <a:ext cx="8334212" cy="3868148"/>
          </a:xfrm>
          <a:prstGeom prst="rect">
            <a:avLst/>
          </a:prstGeom>
        </p:spPr>
      </p:pic>
      <p:grpSp>
        <p:nvGrpSpPr>
          <p:cNvPr id="4" name="Group 4"/>
          <p:cNvGrpSpPr/>
          <p:nvPr/>
        </p:nvGrpSpPr>
        <p:grpSpPr>
          <a:xfrm>
            <a:off x="683983" y="419100"/>
            <a:ext cx="17021757" cy="1969021"/>
            <a:chOff x="0" y="0"/>
            <a:chExt cx="22695676" cy="2625362"/>
          </a:xfrm>
        </p:grpSpPr>
        <p:sp>
          <p:nvSpPr>
            <p:cNvPr id="5" name="TextBox 5"/>
            <p:cNvSpPr txBox="1"/>
            <p:nvPr/>
          </p:nvSpPr>
          <p:spPr>
            <a:xfrm>
              <a:off x="0" y="0"/>
              <a:ext cx="22695676"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1</a:t>
              </a:r>
            </a:p>
          </p:txBody>
        </p:sp>
        <p:sp>
          <p:nvSpPr>
            <p:cNvPr id="6" name="TextBox 6"/>
            <p:cNvSpPr txBox="1"/>
            <p:nvPr/>
          </p:nvSpPr>
          <p:spPr>
            <a:xfrm>
              <a:off x="8287011" y="498368"/>
              <a:ext cx="12645012" cy="2126994"/>
            </a:xfrm>
            <a:prstGeom prst="rect">
              <a:avLst/>
            </a:prstGeom>
          </p:spPr>
          <p:txBody>
            <a:bodyPr wrap="square" lIns="0" tIns="0" rIns="0" bIns="0" rtlCol="0" anchor="t">
              <a:spAutoFit/>
            </a:bodyPr>
            <a:lstStyle/>
            <a:p>
              <a:pPr>
                <a:lnSpc>
                  <a:spcPts val="6553"/>
                </a:lnSpc>
              </a:pPr>
              <a:r>
                <a:rPr lang="en-US" sz="4681" dirty="0">
                  <a:solidFill>
                    <a:srgbClr val="000000"/>
                  </a:solidFill>
                  <a:latin typeface="Exo Bold"/>
                </a:rPr>
                <a:t>- Survey Questions (DV,IV)</a:t>
              </a:r>
            </a:p>
            <a:p>
              <a:pPr algn="ctr">
                <a:lnSpc>
                  <a:spcPts val="6553"/>
                </a:lnSpc>
              </a:pPr>
              <a:endParaRPr lang="en-US" sz="4681" dirty="0">
                <a:solidFill>
                  <a:srgbClr val="000000"/>
                </a:solidFill>
                <a:latin typeface="Exo Bo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83983" y="1787144"/>
            <a:ext cx="7999151" cy="3905744"/>
          </a:xfrm>
          <a:prstGeom prst="rect">
            <a:avLst/>
          </a:prstGeom>
        </p:spPr>
      </p:pic>
      <p:pic>
        <p:nvPicPr>
          <p:cNvPr id="3" name="Picture 3"/>
          <p:cNvPicPr>
            <a:picLocks noChangeAspect="1"/>
          </p:cNvPicPr>
          <p:nvPr/>
        </p:nvPicPr>
        <p:blipFill>
          <a:blip r:embed="rId4"/>
          <a:srcRect/>
          <a:stretch>
            <a:fillRect/>
          </a:stretch>
        </p:blipFill>
        <p:spPr>
          <a:xfrm>
            <a:off x="9352579" y="5692887"/>
            <a:ext cx="7906721" cy="3846833"/>
          </a:xfrm>
          <a:prstGeom prst="rect">
            <a:avLst/>
          </a:prstGeom>
        </p:spPr>
      </p:pic>
      <p:pic>
        <p:nvPicPr>
          <p:cNvPr id="4" name="Picture 4"/>
          <p:cNvPicPr>
            <a:picLocks noChangeAspect="1"/>
          </p:cNvPicPr>
          <p:nvPr/>
        </p:nvPicPr>
        <p:blipFill>
          <a:blip r:embed="rId5"/>
          <a:srcRect t="4137" b="3447"/>
          <a:stretch>
            <a:fillRect/>
          </a:stretch>
        </p:blipFill>
        <p:spPr>
          <a:xfrm>
            <a:off x="683983" y="5902814"/>
            <a:ext cx="7999151" cy="4123519"/>
          </a:xfrm>
          <a:prstGeom prst="rect">
            <a:avLst/>
          </a:prstGeom>
        </p:spPr>
      </p:pic>
      <p:grpSp>
        <p:nvGrpSpPr>
          <p:cNvPr id="5" name="Group 5"/>
          <p:cNvGrpSpPr/>
          <p:nvPr/>
        </p:nvGrpSpPr>
        <p:grpSpPr>
          <a:xfrm>
            <a:off x="683983" y="419100"/>
            <a:ext cx="16073310" cy="1969021"/>
            <a:chOff x="0" y="0"/>
            <a:chExt cx="21431080" cy="2625362"/>
          </a:xfrm>
        </p:grpSpPr>
        <p:sp>
          <p:nvSpPr>
            <p:cNvPr id="6" name="TextBox 6"/>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1</a:t>
              </a:r>
            </a:p>
          </p:txBody>
        </p:sp>
        <p:sp>
          <p:nvSpPr>
            <p:cNvPr id="7" name="TextBox 7"/>
            <p:cNvSpPr txBox="1"/>
            <p:nvPr/>
          </p:nvSpPr>
          <p:spPr>
            <a:xfrm>
              <a:off x="7825260" y="498368"/>
              <a:ext cx="12903561" cy="2126994"/>
            </a:xfrm>
            <a:prstGeom prst="rect">
              <a:avLst/>
            </a:prstGeom>
          </p:spPr>
          <p:txBody>
            <a:bodyPr wrap="square" lIns="0" tIns="0" rIns="0" bIns="0" rtlCol="0" anchor="t">
              <a:spAutoFit/>
            </a:bodyPr>
            <a:lstStyle/>
            <a:p>
              <a:pPr>
                <a:lnSpc>
                  <a:spcPts val="6553"/>
                </a:lnSpc>
              </a:pPr>
              <a:r>
                <a:rPr lang="en-US" sz="4681" dirty="0">
                  <a:solidFill>
                    <a:srgbClr val="000000"/>
                  </a:solidFill>
                  <a:latin typeface="Exo Bold"/>
                </a:rPr>
                <a:t>- Survey Questions (moderators)</a:t>
              </a:r>
            </a:p>
            <a:p>
              <a:pPr algn="ctr">
                <a:lnSpc>
                  <a:spcPts val="6553"/>
                </a:lnSpc>
              </a:pPr>
              <a:endParaRPr lang="en-US" sz="4681" dirty="0">
                <a:solidFill>
                  <a:srgbClr val="000000"/>
                </a:solidFill>
                <a:latin typeface="Exo Bol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6052" r="5289"/>
          <a:stretch>
            <a:fillRect/>
          </a:stretch>
        </p:blipFill>
        <p:spPr>
          <a:xfrm>
            <a:off x="0" y="0"/>
            <a:ext cx="5963279" cy="10287000"/>
          </a:xfrm>
          <a:prstGeom prst="rect">
            <a:avLst/>
          </a:prstGeom>
        </p:spPr>
      </p:pic>
      <p:grpSp>
        <p:nvGrpSpPr>
          <p:cNvPr id="3" name="Group 3"/>
          <p:cNvGrpSpPr/>
          <p:nvPr/>
        </p:nvGrpSpPr>
        <p:grpSpPr>
          <a:xfrm>
            <a:off x="7646202" y="2514278"/>
            <a:ext cx="7940213" cy="1291924"/>
            <a:chOff x="0" y="0"/>
            <a:chExt cx="10586951" cy="1722566"/>
          </a:xfrm>
        </p:grpSpPr>
        <p:grpSp>
          <p:nvGrpSpPr>
            <p:cNvPr id="4" name="Group 4"/>
            <p:cNvGrpSpPr/>
            <p:nvPr/>
          </p:nvGrpSpPr>
          <p:grpSpPr>
            <a:xfrm>
              <a:off x="0" y="0"/>
              <a:ext cx="1015532" cy="100797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id="6" name="TextBox 6"/>
            <p:cNvSpPr txBox="1"/>
            <p:nvPr/>
          </p:nvSpPr>
          <p:spPr>
            <a:xfrm>
              <a:off x="305395" y="172384"/>
              <a:ext cx="404743" cy="663206"/>
            </a:xfrm>
            <a:prstGeom prst="rect">
              <a:avLst/>
            </a:prstGeom>
          </p:spPr>
          <p:txBody>
            <a:bodyPr lIns="0" tIns="0" rIns="0" bIns="0" rtlCol="0" anchor="t">
              <a:spAutoFit/>
            </a:bodyPr>
            <a:lstStyle/>
            <a:p>
              <a:pPr algn="ctr">
                <a:lnSpc>
                  <a:spcPts val="3961"/>
                </a:lnSpc>
              </a:pPr>
              <a:r>
                <a:rPr lang="en-US" sz="3301">
                  <a:solidFill>
                    <a:srgbClr val="FAFAFA"/>
                  </a:solidFill>
                  <a:latin typeface="Open Sans Bold"/>
                </a:rPr>
                <a:t>1</a:t>
              </a:r>
            </a:p>
          </p:txBody>
        </p:sp>
        <p:sp>
          <p:nvSpPr>
            <p:cNvPr id="7" name="TextBox 7"/>
            <p:cNvSpPr txBox="1"/>
            <p:nvPr/>
          </p:nvSpPr>
          <p:spPr>
            <a:xfrm>
              <a:off x="1686553" y="1190224"/>
              <a:ext cx="8900398" cy="532342"/>
            </a:xfrm>
            <a:prstGeom prst="rect">
              <a:avLst/>
            </a:prstGeom>
          </p:spPr>
          <p:txBody>
            <a:bodyPr lIns="0" tIns="0" rIns="0" bIns="0" rtlCol="0" anchor="t">
              <a:spAutoFit/>
            </a:bodyPr>
            <a:lstStyle/>
            <a:p>
              <a:pPr>
                <a:lnSpc>
                  <a:spcPts val="3250"/>
                </a:lnSpc>
              </a:pPr>
              <a:endParaRPr/>
            </a:p>
          </p:txBody>
        </p:sp>
        <p:sp>
          <p:nvSpPr>
            <p:cNvPr id="8" name="TextBox 8"/>
            <p:cNvSpPr txBox="1"/>
            <p:nvPr/>
          </p:nvSpPr>
          <p:spPr>
            <a:xfrm>
              <a:off x="1686553" y="293381"/>
              <a:ext cx="8900398" cy="711200"/>
            </a:xfrm>
            <a:prstGeom prst="rect">
              <a:avLst/>
            </a:prstGeom>
          </p:spPr>
          <p:txBody>
            <a:bodyPr lIns="0" tIns="0" rIns="0" bIns="0" rtlCol="0" anchor="t">
              <a:spAutoFit/>
            </a:bodyPr>
            <a:lstStyle/>
            <a:p>
              <a:pPr>
                <a:lnSpc>
                  <a:spcPts val="4200"/>
                </a:lnSpc>
              </a:pPr>
              <a:r>
                <a:rPr lang="en-US" sz="3500">
                  <a:solidFill>
                    <a:srgbClr val="000000"/>
                  </a:solidFill>
                  <a:latin typeface="Open Sans Bold"/>
                </a:rPr>
                <a:t>Introduction &amp; Background</a:t>
              </a:r>
            </a:p>
          </p:txBody>
        </p:sp>
      </p:grpSp>
      <p:grpSp>
        <p:nvGrpSpPr>
          <p:cNvPr id="9" name="Group 9"/>
          <p:cNvGrpSpPr/>
          <p:nvPr/>
        </p:nvGrpSpPr>
        <p:grpSpPr>
          <a:xfrm>
            <a:off x="7659875" y="4000825"/>
            <a:ext cx="7926539" cy="1291924"/>
            <a:chOff x="0" y="0"/>
            <a:chExt cx="10568719" cy="1722566"/>
          </a:xfrm>
        </p:grpSpPr>
        <p:grpSp>
          <p:nvGrpSpPr>
            <p:cNvPr id="10" name="Group 10"/>
            <p:cNvGrpSpPr/>
            <p:nvPr/>
          </p:nvGrpSpPr>
          <p:grpSpPr>
            <a:xfrm>
              <a:off x="0" y="0"/>
              <a:ext cx="1015532" cy="100797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id="12" name="TextBox 12"/>
            <p:cNvSpPr txBox="1"/>
            <p:nvPr/>
          </p:nvSpPr>
          <p:spPr>
            <a:xfrm>
              <a:off x="305395" y="172384"/>
              <a:ext cx="404743" cy="663206"/>
            </a:xfrm>
            <a:prstGeom prst="rect">
              <a:avLst/>
            </a:prstGeom>
          </p:spPr>
          <p:txBody>
            <a:bodyPr lIns="0" tIns="0" rIns="0" bIns="0" rtlCol="0" anchor="t">
              <a:spAutoFit/>
            </a:bodyPr>
            <a:lstStyle/>
            <a:p>
              <a:pPr algn="ctr">
                <a:lnSpc>
                  <a:spcPts val="3961"/>
                </a:lnSpc>
              </a:pPr>
              <a:r>
                <a:rPr lang="en-US" sz="3301">
                  <a:solidFill>
                    <a:srgbClr val="FAFAFA"/>
                  </a:solidFill>
                  <a:latin typeface="Open Sans Bold"/>
                </a:rPr>
                <a:t>2</a:t>
              </a:r>
            </a:p>
          </p:txBody>
        </p:sp>
        <p:sp>
          <p:nvSpPr>
            <p:cNvPr id="13" name="TextBox 13"/>
            <p:cNvSpPr txBox="1"/>
            <p:nvPr/>
          </p:nvSpPr>
          <p:spPr>
            <a:xfrm>
              <a:off x="1668321" y="1190224"/>
              <a:ext cx="8900398" cy="532342"/>
            </a:xfrm>
            <a:prstGeom prst="rect">
              <a:avLst/>
            </a:prstGeom>
          </p:spPr>
          <p:txBody>
            <a:bodyPr lIns="0" tIns="0" rIns="0" bIns="0" rtlCol="0" anchor="t">
              <a:spAutoFit/>
            </a:bodyPr>
            <a:lstStyle/>
            <a:p>
              <a:pPr>
                <a:lnSpc>
                  <a:spcPts val="3250"/>
                </a:lnSpc>
              </a:pPr>
              <a:endParaRPr/>
            </a:p>
          </p:txBody>
        </p:sp>
        <p:sp>
          <p:nvSpPr>
            <p:cNvPr id="14" name="TextBox 14"/>
            <p:cNvSpPr txBox="1"/>
            <p:nvPr/>
          </p:nvSpPr>
          <p:spPr>
            <a:xfrm>
              <a:off x="1668321" y="293381"/>
              <a:ext cx="8900398" cy="711200"/>
            </a:xfrm>
            <a:prstGeom prst="rect">
              <a:avLst/>
            </a:prstGeom>
          </p:spPr>
          <p:txBody>
            <a:bodyPr lIns="0" tIns="0" rIns="0" bIns="0" rtlCol="0" anchor="t">
              <a:spAutoFit/>
            </a:bodyPr>
            <a:lstStyle/>
            <a:p>
              <a:pPr>
                <a:lnSpc>
                  <a:spcPts val="4200"/>
                </a:lnSpc>
              </a:pPr>
              <a:r>
                <a:rPr lang="en-US" sz="3500">
                  <a:solidFill>
                    <a:srgbClr val="000000"/>
                  </a:solidFill>
                  <a:latin typeface="Open Sans Bold"/>
                </a:rPr>
                <a:t>Hypothesis &amp; Method</a:t>
              </a:r>
            </a:p>
          </p:txBody>
        </p:sp>
      </p:grpSp>
      <p:sp>
        <p:nvSpPr>
          <p:cNvPr id="15" name="TextBox 15"/>
          <p:cNvSpPr txBox="1"/>
          <p:nvPr/>
        </p:nvSpPr>
        <p:spPr>
          <a:xfrm>
            <a:off x="8040700" y="704850"/>
            <a:ext cx="8766306" cy="1219200"/>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Open Sans Bold"/>
              </a:rPr>
              <a:t>Table of content</a:t>
            </a:r>
          </a:p>
        </p:txBody>
      </p:sp>
      <p:grpSp>
        <p:nvGrpSpPr>
          <p:cNvPr id="16" name="Group 16"/>
          <p:cNvGrpSpPr/>
          <p:nvPr/>
        </p:nvGrpSpPr>
        <p:grpSpPr>
          <a:xfrm>
            <a:off x="7659875" y="5483249"/>
            <a:ext cx="8990735" cy="1289820"/>
            <a:chOff x="0" y="0"/>
            <a:chExt cx="11987647" cy="1719760"/>
          </a:xfrm>
        </p:grpSpPr>
        <p:grpSp>
          <p:nvGrpSpPr>
            <p:cNvPr id="17" name="Group 17"/>
            <p:cNvGrpSpPr/>
            <p:nvPr/>
          </p:nvGrpSpPr>
          <p:grpSpPr>
            <a:xfrm>
              <a:off x="0" y="0"/>
              <a:ext cx="1015532" cy="100516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id="19" name="TextBox 19"/>
            <p:cNvSpPr txBox="1"/>
            <p:nvPr/>
          </p:nvSpPr>
          <p:spPr>
            <a:xfrm>
              <a:off x="305395" y="172384"/>
              <a:ext cx="404743" cy="660400"/>
            </a:xfrm>
            <a:prstGeom prst="rect">
              <a:avLst/>
            </a:prstGeom>
          </p:spPr>
          <p:txBody>
            <a:bodyPr lIns="0" tIns="0" rIns="0" bIns="0" rtlCol="0" anchor="t">
              <a:spAutoFit/>
            </a:bodyPr>
            <a:lstStyle/>
            <a:p>
              <a:pPr algn="ctr">
                <a:lnSpc>
                  <a:spcPts val="3961"/>
                </a:lnSpc>
              </a:pPr>
              <a:r>
                <a:rPr lang="en-US" sz="3301">
                  <a:solidFill>
                    <a:srgbClr val="FAFAFA"/>
                  </a:solidFill>
                  <a:latin typeface="Open Sans Bold"/>
                </a:rPr>
                <a:t>3</a:t>
              </a:r>
            </a:p>
          </p:txBody>
        </p:sp>
        <p:sp>
          <p:nvSpPr>
            <p:cNvPr id="20" name="TextBox 20"/>
            <p:cNvSpPr txBox="1"/>
            <p:nvPr/>
          </p:nvSpPr>
          <p:spPr>
            <a:xfrm>
              <a:off x="1686553" y="1187418"/>
              <a:ext cx="10301095" cy="532342"/>
            </a:xfrm>
            <a:prstGeom prst="rect">
              <a:avLst/>
            </a:prstGeom>
          </p:spPr>
          <p:txBody>
            <a:bodyPr lIns="0" tIns="0" rIns="0" bIns="0" rtlCol="0" anchor="t">
              <a:spAutoFit/>
            </a:bodyPr>
            <a:lstStyle/>
            <a:p>
              <a:pPr>
                <a:lnSpc>
                  <a:spcPts val="3250"/>
                </a:lnSpc>
              </a:pPr>
              <a:endParaRPr/>
            </a:p>
          </p:txBody>
        </p:sp>
        <p:sp>
          <p:nvSpPr>
            <p:cNvPr id="21" name="TextBox 21"/>
            <p:cNvSpPr txBox="1"/>
            <p:nvPr/>
          </p:nvSpPr>
          <p:spPr>
            <a:xfrm>
              <a:off x="1686553" y="290575"/>
              <a:ext cx="10301095" cy="711200"/>
            </a:xfrm>
            <a:prstGeom prst="rect">
              <a:avLst/>
            </a:prstGeom>
          </p:spPr>
          <p:txBody>
            <a:bodyPr lIns="0" tIns="0" rIns="0" bIns="0" rtlCol="0" anchor="t">
              <a:spAutoFit/>
            </a:bodyPr>
            <a:lstStyle/>
            <a:p>
              <a:pPr>
                <a:lnSpc>
                  <a:spcPts val="4200"/>
                </a:lnSpc>
              </a:pPr>
              <a:r>
                <a:rPr lang="en-US" sz="3500">
                  <a:solidFill>
                    <a:srgbClr val="000000"/>
                  </a:solidFill>
                  <a:latin typeface="Open Sans Bold"/>
                </a:rPr>
                <a:t>Glance on Data &amp; Testing Results</a:t>
              </a:r>
            </a:p>
          </p:txBody>
        </p:sp>
      </p:grpSp>
      <p:grpSp>
        <p:nvGrpSpPr>
          <p:cNvPr id="22" name="Group 22"/>
          <p:cNvGrpSpPr/>
          <p:nvPr/>
        </p:nvGrpSpPr>
        <p:grpSpPr>
          <a:xfrm>
            <a:off x="7659875" y="6963569"/>
            <a:ext cx="7926539" cy="1289820"/>
            <a:chOff x="0" y="0"/>
            <a:chExt cx="10568719" cy="1719760"/>
          </a:xfrm>
        </p:grpSpPr>
        <p:grpSp>
          <p:nvGrpSpPr>
            <p:cNvPr id="23" name="Group 23"/>
            <p:cNvGrpSpPr/>
            <p:nvPr/>
          </p:nvGrpSpPr>
          <p:grpSpPr>
            <a:xfrm>
              <a:off x="0" y="0"/>
              <a:ext cx="1015532" cy="100516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id="25" name="TextBox 25"/>
            <p:cNvSpPr txBox="1"/>
            <p:nvPr/>
          </p:nvSpPr>
          <p:spPr>
            <a:xfrm>
              <a:off x="305395" y="172384"/>
              <a:ext cx="404743" cy="660400"/>
            </a:xfrm>
            <a:prstGeom prst="rect">
              <a:avLst/>
            </a:prstGeom>
          </p:spPr>
          <p:txBody>
            <a:bodyPr lIns="0" tIns="0" rIns="0" bIns="0" rtlCol="0" anchor="t">
              <a:spAutoFit/>
            </a:bodyPr>
            <a:lstStyle/>
            <a:p>
              <a:pPr algn="ctr">
                <a:lnSpc>
                  <a:spcPts val="3961"/>
                </a:lnSpc>
              </a:pPr>
              <a:r>
                <a:rPr lang="en-US" sz="3301">
                  <a:solidFill>
                    <a:srgbClr val="FAFAFA"/>
                  </a:solidFill>
                  <a:latin typeface="Open Sans Bold"/>
                </a:rPr>
                <a:t>4</a:t>
              </a:r>
            </a:p>
          </p:txBody>
        </p:sp>
        <p:sp>
          <p:nvSpPr>
            <p:cNvPr id="26" name="TextBox 26"/>
            <p:cNvSpPr txBox="1"/>
            <p:nvPr/>
          </p:nvSpPr>
          <p:spPr>
            <a:xfrm>
              <a:off x="1668321" y="1187418"/>
              <a:ext cx="8900398" cy="532342"/>
            </a:xfrm>
            <a:prstGeom prst="rect">
              <a:avLst/>
            </a:prstGeom>
          </p:spPr>
          <p:txBody>
            <a:bodyPr lIns="0" tIns="0" rIns="0" bIns="0" rtlCol="0" anchor="t">
              <a:spAutoFit/>
            </a:bodyPr>
            <a:lstStyle/>
            <a:p>
              <a:pPr>
                <a:lnSpc>
                  <a:spcPts val="3250"/>
                </a:lnSpc>
              </a:pPr>
              <a:endParaRPr/>
            </a:p>
          </p:txBody>
        </p:sp>
        <p:sp>
          <p:nvSpPr>
            <p:cNvPr id="27" name="TextBox 27"/>
            <p:cNvSpPr txBox="1"/>
            <p:nvPr/>
          </p:nvSpPr>
          <p:spPr>
            <a:xfrm>
              <a:off x="1668321" y="290575"/>
              <a:ext cx="8900398" cy="711200"/>
            </a:xfrm>
            <a:prstGeom prst="rect">
              <a:avLst/>
            </a:prstGeom>
          </p:spPr>
          <p:txBody>
            <a:bodyPr lIns="0" tIns="0" rIns="0" bIns="0" rtlCol="0" anchor="t">
              <a:spAutoFit/>
            </a:bodyPr>
            <a:lstStyle/>
            <a:p>
              <a:pPr>
                <a:lnSpc>
                  <a:spcPts val="4200"/>
                </a:lnSpc>
              </a:pPr>
              <a:r>
                <a:rPr lang="en-US" sz="3500">
                  <a:solidFill>
                    <a:srgbClr val="000000"/>
                  </a:solidFill>
                  <a:latin typeface="Open Sans Bold"/>
                </a:rPr>
                <a:t>Advice &amp; Limitations</a:t>
              </a:r>
            </a:p>
          </p:txBody>
        </p:sp>
      </p:grpSp>
      <p:grpSp>
        <p:nvGrpSpPr>
          <p:cNvPr id="28" name="Group 28"/>
          <p:cNvGrpSpPr/>
          <p:nvPr/>
        </p:nvGrpSpPr>
        <p:grpSpPr>
          <a:xfrm>
            <a:off x="7659875" y="8443889"/>
            <a:ext cx="7926539" cy="1289820"/>
            <a:chOff x="0" y="0"/>
            <a:chExt cx="10568719" cy="1719760"/>
          </a:xfrm>
        </p:grpSpPr>
        <p:grpSp>
          <p:nvGrpSpPr>
            <p:cNvPr id="29" name="Group 29"/>
            <p:cNvGrpSpPr/>
            <p:nvPr/>
          </p:nvGrpSpPr>
          <p:grpSpPr>
            <a:xfrm>
              <a:off x="0" y="0"/>
              <a:ext cx="1015532" cy="1005167"/>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id="31" name="TextBox 31"/>
            <p:cNvSpPr txBox="1"/>
            <p:nvPr/>
          </p:nvSpPr>
          <p:spPr>
            <a:xfrm>
              <a:off x="305395" y="172384"/>
              <a:ext cx="404743" cy="660400"/>
            </a:xfrm>
            <a:prstGeom prst="rect">
              <a:avLst/>
            </a:prstGeom>
          </p:spPr>
          <p:txBody>
            <a:bodyPr lIns="0" tIns="0" rIns="0" bIns="0" rtlCol="0" anchor="t">
              <a:spAutoFit/>
            </a:bodyPr>
            <a:lstStyle/>
            <a:p>
              <a:pPr algn="ctr">
                <a:lnSpc>
                  <a:spcPts val="3961"/>
                </a:lnSpc>
              </a:pPr>
              <a:r>
                <a:rPr lang="en-US" sz="3301">
                  <a:solidFill>
                    <a:srgbClr val="FAFAFA"/>
                  </a:solidFill>
                  <a:latin typeface="Open Sans Bold"/>
                </a:rPr>
                <a:t>5</a:t>
              </a:r>
            </a:p>
          </p:txBody>
        </p:sp>
        <p:sp>
          <p:nvSpPr>
            <p:cNvPr id="32" name="TextBox 32"/>
            <p:cNvSpPr txBox="1"/>
            <p:nvPr/>
          </p:nvSpPr>
          <p:spPr>
            <a:xfrm>
              <a:off x="1668321" y="1187418"/>
              <a:ext cx="8900398" cy="532342"/>
            </a:xfrm>
            <a:prstGeom prst="rect">
              <a:avLst/>
            </a:prstGeom>
          </p:spPr>
          <p:txBody>
            <a:bodyPr lIns="0" tIns="0" rIns="0" bIns="0" rtlCol="0" anchor="t">
              <a:spAutoFit/>
            </a:bodyPr>
            <a:lstStyle/>
            <a:p>
              <a:pPr>
                <a:lnSpc>
                  <a:spcPts val="3250"/>
                </a:lnSpc>
              </a:pPr>
              <a:endParaRPr/>
            </a:p>
          </p:txBody>
        </p:sp>
        <p:sp>
          <p:nvSpPr>
            <p:cNvPr id="33" name="TextBox 33"/>
            <p:cNvSpPr txBox="1"/>
            <p:nvPr/>
          </p:nvSpPr>
          <p:spPr>
            <a:xfrm>
              <a:off x="1668321" y="290575"/>
              <a:ext cx="8900398" cy="711200"/>
            </a:xfrm>
            <a:prstGeom prst="rect">
              <a:avLst/>
            </a:prstGeom>
          </p:spPr>
          <p:txBody>
            <a:bodyPr lIns="0" tIns="0" rIns="0" bIns="0" rtlCol="0" anchor="t">
              <a:spAutoFit/>
            </a:bodyPr>
            <a:lstStyle/>
            <a:p>
              <a:pPr>
                <a:lnSpc>
                  <a:spcPts val="4200"/>
                </a:lnSpc>
              </a:pPr>
              <a:r>
                <a:rPr lang="en-US" sz="3500">
                  <a:solidFill>
                    <a:srgbClr val="000000"/>
                  </a:solidFill>
                  <a:latin typeface="Open Sans Bold"/>
                </a:rPr>
                <a:t>Appendix</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1890"/>
          <a:stretch>
            <a:fillRect/>
          </a:stretch>
        </p:blipFill>
        <p:spPr>
          <a:xfrm>
            <a:off x="9679699" y="3029530"/>
            <a:ext cx="8146384" cy="5879468"/>
          </a:xfrm>
          <a:prstGeom prst="rect">
            <a:avLst/>
          </a:prstGeom>
        </p:spPr>
      </p:pic>
      <p:pic>
        <p:nvPicPr>
          <p:cNvPr id="3" name="Picture 3"/>
          <p:cNvPicPr>
            <a:picLocks noChangeAspect="1"/>
          </p:cNvPicPr>
          <p:nvPr/>
        </p:nvPicPr>
        <p:blipFill>
          <a:blip r:embed="rId4"/>
          <a:srcRect/>
          <a:stretch>
            <a:fillRect/>
          </a:stretch>
        </p:blipFill>
        <p:spPr>
          <a:xfrm>
            <a:off x="683983" y="3029530"/>
            <a:ext cx="8825809" cy="5879468"/>
          </a:xfrm>
          <a:prstGeom prst="rect">
            <a:avLst/>
          </a:prstGeom>
        </p:spPr>
      </p:pic>
      <p:grpSp>
        <p:nvGrpSpPr>
          <p:cNvPr id="4" name="Group 4"/>
          <p:cNvGrpSpPr/>
          <p:nvPr/>
        </p:nvGrpSpPr>
        <p:grpSpPr>
          <a:xfrm>
            <a:off x="683983" y="419100"/>
            <a:ext cx="16073310" cy="1988424"/>
            <a:chOff x="0" y="0"/>
            <a:chExt cx="21431080" cy="2651232"/>
          </a:xfrm>
        </p:grpSpPr>
        <p:sp>
          <p:nvSpPr>
            <p:cNvPr id="5" name="TextBox 5"/>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2</a:t>
              </a:r>
            </a:p>
          </p:txBody>
        </p:sp>
        <p:sp>
          <p:nvSpPr>
            <p:cNvPr id="6" name="TextBox 6"/>
            <p:cNvSpPr txBox="1"/>
            <p:nvPr/>
          </p:nvSpPr>
          <p:spPr>
            <a:xfrm>
              <a:off x="7825261" y="498368"/>
              <a:ext cx="7607488" cy="2152864"/>
            </a:xfrm>
            <a:prstGeom prst="rect">
              <a:avLst/>
            </a:prstGeom>
          </p:spPr>
          <p:txBody>
            <a:bodyPr lIns="0" tIns="0" rIns="0" bIns="0" rtlCol="0" anchor="t">
              <a:spAutoFit/>
            </a:bodyPr>
            <a:lstStyle/>
            <a:p>
              <a:pPr>
                <a:lnSpc>
                  <a:spcPts val="6553"/>
                </a:lnSpc>
              </a:pPr>
              <a:r>
                <a:rPr lang="en-US" sz="4681">
                  <a:solidFill>
                    <a:srgbClr val="000000"/>
                  </a:solidFill>
                  <a:latin typeface="Exo Bold"/>
                </a:rPr>
                <a:t>- Power Anaysis</a:t>
              </a:r>
            </a:p>
            <a:p>
              <a:pPr algn="ctr">
                <a:lnSpc>
                  <a:spcPts val="6553"/>
                </a:lnSpc>
              </a:pPr>
              <a:endParaRPr lang="en-US" sz="4681">
                <a:solidFill>
                  <a:srgbClr val="000000"/>
                </a:solidFill>
                <a:latin typeface="Exo Bold"/>
              </a:endParaRPr>
            </a:p>
          </p:txBody>
        </p:sp>
      </p:grpSp>
      <p:sp>
        <p:nvSpPr>
          <p:cNvPr id="7" name="TextBox 7"/>
          <p:cNvSpPr txBox="1"/>
          <p:nvPr/>
        </p:nvSpPr>
        <p:spPr>
          <a:xfrm>
            <a:off x="683983" y="8842323"/>
            <a:ext cx="882580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Power for our hypothesis</a:t>
            </a:r>
          </a:p>
        </p:txBody>
      </p:sp>
      <p:sp>
        <p:nvSpPr>
          <p:cNvPr id="8" name="TextBox 8"/>
          <p:cNvSpPr txBox="1"/>
          <p:nvPr/>
        </p:nvSpPr>
        <p:spPr>
          <a:xfrm>
            <a:off x="9462191" y="8842323"/>
            <a:ext cx="882580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Required sample size to get power = 0.8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83983" y="1993159"/>
            <a:ext cx="10086096" cy="3755252"/>
          </a:xfrm>
          <a:prstGeom prst="rect">
            <a:avLst/>
          </a:prstGeom>
        </p:spPr>
      </p:pic>
      <p:grpSp>
        <p:nvGrpSpPr>
          <p:cNvPr id="3" name="Group 3"/>
          <p:cNvGrpSpPr/>
          <p:nvPr/>
        </p:nvGrpSpPr>
        <p:grpSpPr>
          <a:xfrm>
            <a:off x="683983" y="419100"/>
            <a:ext cx="16073310" cy="1993186"/>
            <a:chOff x="0" y="0"/>
            <a:chExt cx="21431080" cy="2657582"/>
          </a:xfrm>
        </p:grpSpPr>
        <p:sp>
          <p:nvSpPr>
            <p:cNvPr id="4" name="TextBox 4"/>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5" name="TextBox 5"/>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pic>
        <p:nvPicPr>
          <p:cNvPr id="6" name="Picture 6"/>
          <p:cNvPicPr>
            <a:picLocks noChangeAspect="1"/>
          </p:cNvPicPr>
          <p:nvPr/>
        </p:nvPicPr>
        <p:blipFill>
          <a:blip r:embed="rId4"/>
          <a:srcRect/>
          <a:stretch>
            <a:fillRect/>
          </a:stretch>
        </p:blipFill>
        <p:spPr>
          <a:xfrm>
            <a:off x="683983" y="5748411"/>
            <a:ext cx="9865993" cy="39548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83983" y="1967793"/>
            <a:ext cx="8521968" cy="3963706"/>
          </a:xfrm>
          <a:prstGeom prst="rect">
            <a:avLst/>
          </a:prstGeom>
        </p:spPr>
      </p:pic>
      <p:pic>
        <p:nvPicPr>
          <p:cNvPr id="3" name="Picture 3"/>
          <p:cNvPicPr>
            <a:picLocks noChangeAspect="1"/>
          </p:cNvPicPr>
          <p:nvPr/>
        </p:nvPicPr>
        <p:blipFill>
          <a:blip r:embed="rId4"/>
          <a:srcRect/>
          <a:stretch>
            <a:fillRect/>
          </a:stretch>
        </p:blipFill>
        <p:spPr>
          <a:xfrm>
            <a:off x="683983" y="5931499"/>
            <a:ext cx="8521968" cy="3981723"/>
          </a:xfrm>
          <a:prstGeom prst="rect">
            <a:avLst/>
          </a:prstGeom>
        </p:spPr>
      </p:pic>
      <p:pic>
        <p:nvPicPr>
          <p:cNvPr id="4" name="Picture 4"/>
          <p:cNvPicPr>
            <a:picLocks noChangeAspect="1"/>
          </p:cNvPicPr>
          <p:nvPr/>
        </p:nvPicPr>
        <p:blipFill>
          <a:blip r:embed="rId5"/>
          <a:srcRect/>
          <a:stretch>
            <a:fillRect/>
          </a:stretch>
        </p:blipFill>
        <p:spPr>
          <a:xfrm>
            <a:off x="9527846" y="1962805"/>
            <a:ext cx="8529998" cy="3968694"/>
          </a:xfrm>
          <a:prstGeom prst="rect">
            <a:avLst/>
          </a:prstGeom>
        </p:spPr>
      </p:pic>
      <p:grpSp>
        <p:nvGrpSpPr>
          <p:cNvPr id="5" name="Group 5"/>
          <p:cNvGrpSpPr/>
          <p:nvPr/>
        </p:nvGrpSpPr>
        <p:grpSpPr>
          <a:xfrm>
            <a:off x="683983" y="419100"/>
            <a:ext cx="16073310" cy="1993186"/>
            <a:chOff x="0" y="0"/>
            <a:chExt cx="21431080" cy="2657582"/>
          </a:xfrm>
        </p:grpSpPr>
        <p:sp>
          <p:nvSpPr>
            <p:cNvPr id="6" name="TextBox 6"/>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7" name="TextBox 7"/>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683983" y="419100"/>
            <a:ext cx="16073310" cy="1993186"/>
            <a:chOff x="0" y="0"/>
            <a:chExt cx="21431080" cy="2657582"/>
          </a:xfrm>
        </p:grpSpPr>
        <p:sp>
          <p:nvSpPr>
            <p:cNvPr id="6" name="TextBox 6"/>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7" name="TextBox 7"/>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pic>
        <p:nvPicPr>
          <p:cNvPr id="8" name="Picture 7">
            <a:extLst>
              <a:ext uri="{FF2B5EF4-FFF2-40B4-BE49-F238E27FC236}">
                <a16:creationId xmlns:a16="http://schemas.microsoft.com/office/drawing/2014/main" id="{B42FF220-AFF7-20B8-9CB2-0306AA0B1F5B}"/>
              </a:ext>
            </a:extLst>
          </p:cNvPr>
          <p:cNvPicPr>
            <a:picLocks noChangeAspect="1"/>
          </p:cNvPicPr>
          <p:nvPr/>
        </p:nvPicPr>
        <p:blipFill>
          <a:blip r:embed="rId3"/>
          <a:stretch>
            <a:fillRect/>
          </a:stretch>
        </p:blipFill>
        <p:spPr>
          <a:xfrm>
            <a:off x="683983" y="2012076"/>
            <a:ext cx="6769100" cy="6769100"/>
          </a:xfrm>
          <a:prstGeom prst="rect">
            <a:avLst/>
          </a:prstGeom>
        </p:spPr>
      </p:pic>
      <p:pic>
        <p:nvPicPr>
          <p:cNvPr id="9" name="Picture 8">
            <a:extLst>
              <a:ext uri="{FF2B5EF4-FFF2-40B4-BE49-F238E27FC236}">
                <a16:creationId xmlns:a16="http://schemas.microsoft.com/office/drawing/2014/main" id="{796DF750-47EC-C742-F4DC-C531926CEA84}"/>
              </a:ext>
            </a:extLst>
          </p:cNvPr>
          <p:cNvPicPr>
            <a:picLocks noChangeAspect="1"/>
          </p:cNvPicPr>
          <p:nvPr/>
        </p:nvPicPr>
        <p:blipFill>
          <a:blip r:embed="rId4"/>
          <a:stretch>
            <a:fillRect/>
          </a:stretch>
        </p:blipFill>
        <p:spPr>
          <a:xfrm>
            <a:off x="7453083" y="1993900"/>
            <a:ext cx="6934200" cy="6299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683983" y="419100"/>
            <a:ext cx="16073310" cy="1993186"/>
            <a:chOff x="0" y="0"/>
            <a:chExt cx="21431080" cy="2657582"/>
          </a:xfrm>
        </p:grpSpPr>
        <p:sp>
          <p:nvSpPr>
            <p:cNvPr id="6" name="TextBox 6"/>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7" name="TextBox 7"/>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pic>
        <p:nvPicPr>
          <p:cNvPr id="2" name="Picture 1">
            <a:extLst>
              <a:ext uri="{FF2B5EF4-FFF2-40B4-BE49-F238E27FC236}">
                <a16:creationId xmlns:a16="http://schemas.microsoft.com/office/drawing/2014/main" id="{05B376A4-E93F-480E-3EAD-177CC2D1B8B2}"/>
              </a:ext>
            </a:extLst>
          </p:cNvPr>
          <p:cNvPicPr>
            <a:picLocks noChangeAspect="1"/>
          </p:cNvPicPr>
          <p:nvPr/>
        </p:nvPicPr>
        <p:blipFill>
          <a:blip r:embed="rId3"/>
          <a:stretch>
            <a:fillRect/>
          </a:stretch>
        </p:blipFill>
        <p:spPr>
          <a:xfrm>
            <a:off x="683983" y="2012076"/>
            <a:ext cx="6375400" cy="6261100"/>
          </a:xfrm>
          <a:prstGeom prst="rect">
            <a:avLst/>
          </a:prstGeom>
        </p:spPr>
      </p:pic>
      <p:pic>
        <p:nvPicPr>
          <p:cNvPr id="3" name="Picture 2">
            <a:extLst>
              <a:ext uri="{FF2B5EF4-FFF2-40B4-BE49-F238E27FC236}">
                <a16:creationId xmlns:a16="http://schemas.microsoft.com/office/drawing/2014/main" id="{88A03E1A-65AD-CC36-E374-D256A6B678BD}"/>
              </a:ext>
            </a:extLst>
          </p:cNvPr>
          <p:cNvPicPr>
            <a:picLocks noChangeAspect="1"/>
          </p:cNvPicPr>
          <p:nvPr/>
        </p:nvPicPr>
        <p:blipFill>
          <a:blip r:embed="rId4"/>
          <a:stretch>
            <a:fillRect/>
          </a:stretch>
        </p:blipFill>
        <p:spPr>
          <a:xfrm>
            <a:off x="6986819" y="2005931"/>
            <a:ext cx="8483600" cy="7239000"/>
          </a:xfrm>
          <a:prstGeom prst="rect">
            <a:avLst/>
          </a:prstGeom>
        </p:spPr>
      </p:pic>
    </p:spTree>
    <p:extLst>
      <p:ext uri="{BB962C8B-B14F-4D97-AF65-F5344CB8AC3E}">
        <p14:creationId xmlns:p14="http://schemas.microsoft.com/office/powerpoint/2010/main" val="160714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83983" y="419100"/>
            <a:ext cx="16073310" cy="1993186"/>
            <a:chOff x="0" y="0"/>
            <a:chExt cx="21431080" cy="2657582"/>
          </a:xfrm>
        </p:grpSpPr>
        <p:sp>
          <p:nvSpPr>
            <p:cNvPr id="7" name="TextBox 7"/>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8" name="TextBox 8"/>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pic>
        <p:nvPicPr>
          <p:cNvPr id="9" name="Picture 8">
            <a:extLst>
              <a:ext uri="{FF2B5EF4-FFF2-40B4-BE49-F238E27FC236}">
                <a16:creationId xmlns:a16="http://schemas.microsoft.com/office/drawing/2014/main" id="{9F015398-2F7D-6CD9-8372-3FED0AF36ABC}"/>
              </a:ext>
            </a:extLst>
          </p:cNvPr>
          <p:cNvPicPr>
            <a:picLocks noChangeAspect="1"/>
          </p:cNvPicPr>
          <p:nvPr/>
        </p:nvPicPr>
        <p:blipFill>
          <a:blip r:embed="rId3"/>
          <a:stretch>
            <a:fillRect/>
          </a:stretch>
        </p:blipFill>
        <p:spPr>
          <a:xfrm>
            <a:off x="683983" y="2013305"/>
            <a:ext cx="7391400" cy="6705600"/>
          </a:xfrm>
          <a:prstGeom prst="rect">
            <a:avLst/>
          </a:prstGeom>
        </p:spPr>
      </p:pic>
      <p:pic>
        <p:nvPicPr>
          <p:cNvPr id="10" name="Picture 9">
            <a:extLst>
              <a:ext uri="{FF2B5EF4-FFF2-40B4-BE49-F238E27FC236}">
                <a16:creationId xmlns:a16="http://schemas.microsoft.com/office/drawing/2014/main" id="{7FFA01CE-B853-F71E-955B-EBF391901BD5}"/>
              </a:ext>
            </a:extLst>
          </p:cNvPr>
          <p:cNvPicPr>
            <a:picLocks noChangeAspect="1"/>
          </p:cNvPicPr>
          <p:nvPr/>
        </p:nvPicPr>
        <p:blipFill>
          <a:blip r:embed="rId4"/>
          <a:stretch>
            <a:fillRect/>
          </a:stretch>
        </p:blipFill>
        <p:spPr>
          <a:xfrm>
            <a:off x="8075383" y="2012076"/>
            <a:ext cx="6197600" cy="6337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83983" y="419100"/>
            <a:ext cx="16073310" cy="1993186"/>
            <a:chOff x="0" y="0"/>
            <a:chExt cx="21431080" cy="2657582"/>
          </a:xfrm>
        </p:grpSpPr>
        <p:sp>
          <p:nvSpPr>
            <p:cNvPr id="7" name="TextBox 7"/>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3</a:t>
              </a:r>
            </a:p>
          </p:txBody>
        </p:sp>
        <p:sp>
          <p:nvSpPr>
            <p:cNvPr id="8" name="TextBox 8"/>
            <p:cNvSpPr txBox="1"/>
            <p:nvPr/>
          </p:nvSpPr>
          <p:spPr>
            <a:xfrm>
              <a:off x="7825261" y="498368"/>
              <a:ext cx="7607488"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Hypothesis results</a:t>
              </a:r>
            </a:p>
            <a:p>
              <a:pPr algn="ctr">
                <a:lnSpc>
                  <a:spcPts val="6553"/>
                </a:lnSpc>
              </a:pPr>
              <a:endParaRPr lang="en-US" sz="4681">
                <a:solidFill>
                  <a:srgbClr val="000000"/>
                </a:solidFill>
                <a:latin typeface="Exo Bold"/>
              </a:endParaRPr>
            </a:p>
          </p:txBody>
        </p:sp>
      </p:grpSp>
      <p:pic>
        <p:nvPicPr>
          <p:cNvPr id="2" name="Picture 1">
            <a:extLst>
              <a:ext uri="{FF2B5EF4-FFF2-40B4-BE49-F238E27FC236}">
                <a16:creationId xmlns:a16="http://schemas.microsoft.com/office/drawing/2014/main" id="{5915A3E0-2909-A1AD-38A3-B20C610531AA}"/>
              </a:ext>
            </a:extLst>
          </p:cNvPr>
          <p:cNvPicPr>
            <a:picLocks noChangeAspect="1"/>
          </p:cNvPicPr>
          <p:nvPr/>
        </p:nvPicPr>
        <p:blipFill>
          <a:blip r:embed="rId3"/>
          <a:stretch>
            <a:fillRect/>
          </a:stretch>
        </p:blipFill>
        <p:spPr>
          <a:xfrm>
            <a:off x="683983" y="2012076"/>
            <a:ext cx="6400800" cy="7124700"/>
          </a:xfrm>
          <a:prstGeom prst="rect">
            <a:avLst/>
          </a:prstGeom>
        </p:spPr>
      </p:pic>
      <p:pic>
        <p:nvPicPr>
          <p:cNvPr id="3" name="Picture 2">
            <a:extLst>
              <a:ext uri="{FF2B5EF4-FFF2-40B4-BE49-F238E27FC236}">
                <a16:creationId xmlns:a16="http://schemas.microsoft.com/office/drawing/2014/main" id="{C81CDDD0-31AC-E177-ABDC-C360CAF2478A}"/>
              </a:ext>
            </a:extLst>
          </p:cNvPr>
          <p:cNvPicPr>
            <a:picLocks noChangeAspect="1"/>
          </p:cNvPicPr>
          <p:nvPr/>
        </p:nvPicPr>
        <p:blipFill>
          <a:blip r:embed="rId4"/>
          <a:stretch>
            <a:fillRect/>
          </a:stretch>
        </p:blipFill>
        <p:spPr>
          <a:xfrm>
            <a:off x="7084783" y="2012076"/>
            <a:ext cx="6654800" cy="6324600"/>
          </a:xfrm>
          <a:prstGeom prst="rect">
            <a:avLst/>
          </a:prstGeom>
        </p:spPr>
      </p:pic>
    </p:spTree>
    <p:extLst>
      <p:ext uri="{BB962C8B-B14F-4D97-AF65-F5344CB8AC3E}">
        <p14:creationId xmlns:p14="http://schemas.microsoft.com/office/powerpoint/2010/main" val="302899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83983" y="419100"/>
            <a:ext cx="16073310" cy="1219200"/>
            <a:chOff x="0" y="0"/>
            <a:chExt cx="21431080" cy="1625600"/>
          </a:xfrm>
        </p:grpSpPr>
        <p:sp>
          <p:nvSpPr>
            <p:cNvPr id="3" name="TextBox 3"/>
            <p:cNvSpPr txBox="1"/>
            <p:nvPr/>
          </p:nvSpPr>
          <p:spPr>
            <a:xfrm>
              <a:off x="0" y="0"/>
              <a:ext cx="21431080"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Appendix 4</a:t>
              </a:r>
            </a:p>
          </p:txBody>
        </p:sp>
        <p:sp>
          <p:nvSpPr>
            <p:cNvPr id="4" name="TextBox 4"/>
            <p:cNvSpPr txBox="1"/>
            <p:nvPr/>
          </p:nvSpPr>
          <p:spPr>
            <a:xfrm>
              <a:off x="7825261" y="498368"/>
              <a:ext cx="7607488" cy="1047964"/>
            </a:xfrm>
            <a:prstGeom prst="rect">
              <a:avLst/>
            </a:prstGeom>
          </p:spPr>
          <p:txBody>
            <a:bodyPr lIns="0" tIns="0" rIns="0" bIns="0" rtlCol="0" anchor="t">
              <a:spAutoFit/>
            </a:bodyPr>
            <a:lstStyle/>
            <a:p>
              <a:pPr algn="l">
                <a:lnSpc>
                  <a:spcPts val="6553"/>
                </a:lnSpc>
              </a:pPr>
              <a:r>
                <a:rPr lang="en-US" sz="4681">
                  <a:solidFill>
                    <a:srgbClr val="000000"/>
                  </a:solidFill>
                  <a:latin typeface="Exo Bold"/>
                </a:rPr>
                <a:t>- Method</a:t>
              </a:r>
            </a:p>
          </p:txBody>
        </p:sp>
      </p:grpSp>
      <p:graphicFrame>
        <p:nvGraphicFramePr>
          <p:cNvPr id="6" name="Table 5">
            <a:extLst>
              <a:ext uri="{FF2B5EF4-FFF2-40B4-BE49-F238E27FC236}">
                <a16:creationId xmlns:a16="http://schemas.microsoft.com/office/drawing/2014/main" id="{144F4774-8401-8E70-97FB-08EE5B5376FE}"/>
              </a:ext>
            </a:extLst>
          </p:cNvPr>
          <p:cNvGraphicFramePr>
            <a:graphicFrameLocks noGrp="1"/>
          </p:cNvGraphicFramePr>
          <p:nvPr>
            <p:extLst>
              <p:ext uri="{D42A27DB-BD31-4B8C-83A1-F6EECF244321}">
                <p14:modId xmlns:p14="http://schemas.microsoft.com/office/powerpoint/2010/main" val="2746469758"/>
              </p:ext>
            </p:extLst>
          </p:nvPr>
        </p:nvGraphicFramePr>
        <p:xfrm>
          <a:off x="803739" y="2012076"/>
          <a:ext cx="16680521" cy="7232702"/>
        </p:xfrm>
        <a:graphic>
          <a:graphicData uri="http://schemas.openxmlformats.org/drawingml/2006/table">
            <a:tbl>
              <a:tblPr firstRow="1" bandRow="1">
                <a:tableStyleId>{F5AB1C69-6EDB-4FF4-983F-18BD219EF322}</a:tableStyleId>
              </a:tblPr>
              <a:tblGrid>
                <a:gridCol w="699099">
                  <a:extLst>
                    <a:ext uri="{9D8B030D-6E8A-4147-A177-3AD203B41FA5}">
                      <a16:colId xmlns:a16="http://schemas.microsoft.com/office/drawing/2014/main" val="2331751022"/>
                    </a:ext>
                  </a:extLst>
                </a:gridCol>
                <a:gridCol w="5809195">
                  <a:extLst>
                    <a:ext uri="{9D8B030D-6E8A-4147-A177-3AD203B41FA5}">
                      <a16:colId xmlns:a16="http://schemas.microsoft.com/office/drawing/2014/main" val="1619801932"/>
                    </a:ext>
                  </a:extLst>
                </a:gridCol>
                <a:gridCol w="4320000">
                  <a:extLst>
                    <a:ext uri="{9D8B030D-6E8A-4147-A177-3AD203B41FA5}">
                      <a16:colId xmlns:a16="http://schemas.microsoft.com/office/drawing/2014/main" val="816204098"/>
                    </a:ext>
                  </a:extLst>
                </a:gridCol>
                <a:gridCol w="3363013">
                  <a:extLst>
                    <a:ext uri="{9D8B030D-6E8A-4147-A177-3AD203B41FA5}">
                      <a16:colId xmlns:a16="http://schemas.microsoft.com/office/drawing/2014/main" val="3396418970"/>
                    </a:ext>
                  </a:extLst>
                </a:gridCol>
                <a:gridCol w="2489214">
                  <a:extLst>
                    <a:ext uri="{9D8B030D-6E8A-4147-A177-3AD203B41FA5}">
                      <a16:colId xmlns:a16="http://schemas.microsoft.com/office/drawing/2014/main" val="3997141537"/>
                    </a:ext>
                  </a:extLst>
                </a:gridCol>
              </a:tblGrid>
              <a:tr h="513707">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CA" sz="2000" u="none" strike="noStrike" dirty="0">
                          <a:effectLst/>
                        </a:rPr>
                        <a:t>Hypothesis </a:t>
                      </a:r>
                      <a:endParaRPr lang="en-CA" sz="2000" b="1" i="0" u="none" strike="noStrike" dirty="0">
                        <a:solidFill>
                          <a:srgbClr val="000000"/>
                        </a:solidFill>
                        <a:effectLst/>
                        <a:latin typeface="Calibri" panose="020F0502020204030204" pitchFamily="34" charset="0"/>
                      </a:endParaRPr>
                    </a:p>
                  </a:txBody>
                  <a:tcPr marL="10757" marR="10757" marT="10757" marB="0" anchor="b"/>
                </a:tc>
                <a:tc hMerge="1">
                  <a:txBody>
                    <a:bodyPr/>
                    <a:lstStyle/>
                    <a:p>
                      <a:endParaRPr lang="en-US"/>
                    </a:p>
                  </a:txBody>
                  <a:tcPr/>
                </a:tc>
                <a:tc>
                  <a:txBody>
                    <a:bodyPr/>
                    <a:lstStyle/>
                    <a:p>
                      <a:pPr algn="ctr" fontAlgn="b"/>
                      <a:r>
                        <a:rPr lang="en-CA" sz="2000" u="none" strike="noStrike" dirty="0">
                          <a:effectLst/>
                        </a:rPr>
                        <a:t>Groups involved</a:t>
                      </a:r>
                      <a:endParaRPr lang="en-CA" sz="2000" b="1" i="0" u="none" strike="noStrike" dirty="0">
                        <a:solidFill>
                          <a:srgbClr val="000000"/>
                        </a:solidFill>
                        <a:effectLst/>
                        <a:latin typeface="Calibri" panose="020F0502020204030204" pitchFamily="34" charset="0"/>
                      </a:endParaRPr>
                    </a:p>
                  </a:txBody>
                  <a:tcPr marL="10757" marR="10757" marT="10757" marB="0" anchor="b"/>
                </a:tc>
                <a:tc>
                  <a:txBody>
                    <a:bodyPr/>
                    <a:lstStyle/>
                    <a:p>
                      <a:pPr algn="ctr" fontAlgn="b"/>
                      <a:r>
                        <a:rPr lang="en-CA" sz="2000" u="none" strike="noStrike" dirty="0">
                          <a:effectLst/>
                        </a:rPr>
                        <a:t>Variable involved</a:t>
                      </a:r>
                      <a:endParaRPr lang="en-CA" sz="2000" b="1" i="0" u="none" strike="noStrike" dirty="0">
                        <a:solidFill>
                          <a:srgbClr val="000000"/>
                        </a:solidFill>
                        <a:effectLst/>
                        <a:latin typeface="Calibri" panose="020F0502020204030204" pitchFamily="34" charset="0"/>
                      </a:endParaRPr>
                    </a:p>
                  </a:txBody>
                  <a:tcPr marL="10757" marR="10757" marT="10757" marB="0" anchor="b"/>
                </a:tc>
                <a:tc>
                  <a:txBody>
                    <a:bodyPr/>
                    <a:lstStyle/>
                    <a:p>
                      <a:pPr algn="ctr" fontAlgn="b"/>
                      <a:r>
                        <a:rPr lang="en-CA" sz="2000" u="none" strike="noStrike" dirty="0">
                          <a:effectLst/>
                        </a:rPr>
                        <a:t>Method</a:t>
                      </a:r>
                      <a:endParaRPr lang="en-CA" sz="2000" b="1" i="0" u="none" strike="noStrike" dirty="0">
                        <a:solidFill>
                          <a:srgbClr val="000000"/>
                        </a:solidFill>
                        <a:effectLst/>
                        <a:latin typeface="Calibri" panose="020F0502020204030204" pitchFamily="34" charset="0"/>
                      </a:endParaRPr>
                    </a:p>
                  </a:txBody>
                  <a:tcPr marL="10757" marR="10757" marT="10757" marB="0" anchor="b"/>
                </a:tc>
                <a:extLst>
                  <a:ext uri="{0D108BD9-81ED-4DB2-BD59-A6C34878D82A}">
                    <a16:rowId xmlns:a16="http://schemas.microsoft.com/office/drawing/2014/main" val="2323094385"/>
                  </a:ext>
                </a:extLst>
              </a:tr>
              <a:tr h="914416">
                <a:tc>
                  <a:txBody>
                    <a:bodyPr/>
                    <a:lstStyle/>
                    <a:p>
                      <a:pPr algn="ctr" fontAlgn="b"/>
                      <a:r>
                        <a:rPr lang="en-CA" sz="1700" b="1" u="none" strike="noStrike" dirty="0">
                          <a:effectLst/>
                        </a:rPr>
                        <a:t>H1</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800" b="0" u="none" strike="noStrike" kern="1200" dirty="0">
                          <a:solidFill>
                            <a:schemeClr val="dk1"/>
                          </a:solidFill>
                          <a:effectLst/>
                        </a:rPr>
                        <a:t>With or without label will affects conversion rate </a:t>
                      </a:r>
                      <a:r>
                        <a:rPr lang="en-CA" sz="1700" u="none" strike="noStrike" dirty="0">
                          <a:effectLst/>
                        </a:rPr>
                        <a:t>(Store Level)</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Order conversion rate</a:t>
                      </a:r>
                    </a:p>
                    <a:p>
                      <a:pPr algn="ctr" fontAlgn="b"/>
                      <a:r>
                        <a:rPr lang="en-CA" sz="1700" u="none" strike="noStrike" dirty="0">
                          <a:effectLst/>
                        </a:rPr>
                        <a:t> (Store Level)</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﻿Chi-Square test</a:t>
                      </a:r>
                      <a:endParaRPr lang="en-CA" sz="1700" b="0" i="0" u="none" strike="noStrike" dirty="0">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818237815"/>
                  </a:ext>
                </a:extLst>
              </a:tr>
              <a:tr h="914416">
                <a:tc>
                  <a:txBody>
                    <a:bodyPr/>
                    <a:lstStyle/>
                    <a:p>
                      <a:pPr algn="ctr" fontAlgn="b"/>
                      <a:r>
                        <a:rPr lang="en-CA" sz="1700" b="1" u="none" strike="noStrike" dirty="0">
                          <a:effectLst/>
                        </a:rPr>
                        <a:t>H2</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700" u="none" strike="noStrike" dirty="0">
                          <a:effectLst/>
                        </a:rPr>
                        <a:t>affects conversion rate </a:t>
                      </a:r>
                    </a:p>
                    <a:p>
                      <a:pPr algn="l" fontAlgn="b"/>
                      <a:r>
                        <a:rPr lang="en-CA" sz="1700" u="none" strike="noStrike" dirty="0">
                          <a:effectLst/>
                        </a:rPr>
                        <a:t>(Dish Level)</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Order conversion rate </a:t>
                      </a:r>
                    </a:p>
                    <a:p>
                      <a:pPr algn="ctr" fontAlgn="b"/>
                      <a:r>
                        <a:rPr lang="en-CA" sz="1700" u="none" strike="noStrike" dirty="0">
                          <a:effectLst/>
                        </a:rPr>
                        <a:t>(Dish Level)</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a:effectLst/>
                        </a:rPr>
                        <a:t>﻿Chi-Square test</a:t>
                      </a:r>
                      <a:endParaRPr lang="en-CA" sz="1700" b="0" i="0" u="none" strike="noStrike">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2235829075"/>
                  </a:ext>
                </a:extLst>
              </a:tr>
              <a:tr h="1232499">
                <a:tc>
                  <a:txBody>
                    <a:bodyPr/>
                    <a:lstStyle/>
                    <a:p>
                      <a:pPr algn="ctr" fontAlgn="b"/>
                      <a:r>
                        <a:rPr lang="en-CA" sz="1700" b="1" u="none" strike="noStrike" dirty="0">
                          <a:effectLst/>
                        </a:rPr>
                        <a:t>H3</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700" u="none" strike="noStrike" dirty="0">
                          <a:effectLst/>
                        </a:rPr>
                        <a:t>affects conversion rate </a:t>
                      </a:r>
                    </a:p>
                    <a:p>
                      <a:pPr algn="l" fontAlgn="b"/>
                      <a:r>
                        <a:rPr lang="en-CA" sz="1700" u="none" strike="noStrike" dirty="0">
                          <a:effectLst/>
                        </a:rPr>
                        <a:t>from different label magnitude</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Test Group 1 VS. Test Group 2; </a:t>
                      </a:r>
                    </a:p>
                    <a:p>
                      <a:pPr algn="ctr" fontAlgn="b"/>
                      <a:r>
                        <a:rPr lang="en-CA" sz="1700" u="none" strike="noStrike" dirty="0">
                          <a:effectLst/>
                        </a:rPr>
                        <a:t>Test Group 1 VS. Test Group 3; </a:t>
                      </a:r>
                    </a:p>
                    <a:p>
                      <a:pPr algn="ctr" fontAlgn="b"/>
                      <a:r>
                        <a:rPr lang="en-CA" sz="1700" u="none" strike="noStrike" dirty="0">
                          <a:effectLst/>
                        </a:rPr>
                        <a:t>Test Group 2 VS. Test Group 3; </a:t>
                      </a:r>
                    </a:p>
                  </a:txBody>
                  <a:tcPr marL="10757" marR="10757" marT="10757" marB="0" anchor="ctr"/>
                </a:tc>
                <a:tc rowSpan="5">
                  <a:txBody>
                    <a:bodyPr/>
                    <a:lstStyle/>
                    <a:p>
                      <a:pPr algn="ctr" fontAlgn="b"/>
                      <a:r>
                        <a:rPr lang="en-CA" sz="1700" u="none" strike="noStrike" dirty="0">
                          <a:effectLst/>
                        </a:rPr>
                        <a:t>depends on the validity of Hypothesis 1 &amp; Hypothesis 2</a:t>
                      </a:r>
                    </a:p>
                  </a:txBody>
                  <a:tcPr marL="10757" marR="10757" marT="10757" marB="0" anchor="ctr"/>
                </a:tc>
                <a:tc>
                  <a:txBody>
                    <a:bodyPr/>
                    <a:lstStyle/>
                    <a:p>
                      <a:pPr algn="ctr" fontAlgn="b"/>
                      <a:r>
                        <a:rPr lang="en-CA" sz="1700" u="none" strike="noStrike">
                          <a:effectLst/>
                        </a:rPr>
                        <a:t>﻿Chi-Square test</a:t>
                      </a:r>
                      <a:endParaRPr lang="en-CA" sz="1700" b="0" i="0" u="none" strike="noStrike">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4163232368"/>
                  </a:ext>
                </a:extLst>
              </a:tr>
              <a:tr h="914416">
                <a:tc>
                  <a:txBody>
                    <a:bodyPr/>
                    <a:lstStyle/>
                    <a:p>
                      <a:pPr algn="ctr" fontAlgn="b"/>
                      <a:r>
                        <a:rPr lang="en-CA" sz="1700" b="1" u="none" strike="noStrike" dirty="0">
                          <a:effectLst/>
                        </a:rPr>
                        <a:t>H4</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700" u="none" strike="noStrike" dirty="0">
                          <a:effectLst/>
                        </a:rPr>
                        <a:t>affects conversion rate </a:t>
                      </a:r>
                    </a:p>
                    <a:p>
                      <a:pPr algn="l" fontAlgn="b"/>
                      <a:r>
                        <a:rPr lang="en-CA" sz="1700" u="none" strike="noStrike" dirty="0">
                          <a:effectLst/>
                        </a:rPr>
                        <a:t>depending on education</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vMerge="1">
                  <a:txBody>
                    <a:bodyPr/>
                    <a:lstStyle/>
                    <a:p>
                      <a:pPr algn="l" fontAlgn="b"/>
                      <a:r>
                        <a:rPr lang="en-CA" sz="1700" u="none" strike="noStrike" dirty="0">
                          <a:effectLst/>
                        </a:rPr>
                        <a:t>depends on the validity of Hypothesis 1 &amp; Hypothesis 2</a:t>
                      </a:r>
                      <a:endParaRPr lang="en-CA" sz="1700" b="0" i="0" u="none" strike="noStrike" dirty="0">
                        <a:solidFill>
                          <a:srgbClr val="000000"/>
                        </a:solidFill>
                        <a:effectLst/>
                        <a:latin typeface="Calibri" panose="020F0502020204030204" pitchFamily="34" charset="0"/>
                      </a:endParaRPr>
                    </a:p>
                  </a:txBody>
                  <a:tcPr marL="10757" marR="10757" marT="10757"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CA" sz="1700" u="none" strike="noStrike" dirty="0">
                          <a:effectLst/>
                        </a:rPr>
                        <a:t>﻿</a:t>
                      </a:r>
                      <a:r>
                        <a:rPr lang="en-CA" sz="1600" kern="1200" dirty="0">
                          <a:solidFill>
                            <a:schemeClr val="dk1"/>
                          </a:solidFill>
                          <a:effectLst/>
                        </a:rPr>
                        <a:t>Logistic regression</a:t>
                      </a:r>
                      <a:endParaRPr lang="en-CA" sz="1600" kern="1200" dirty="0">
                        <a:solidFill>
                          <a:schemeClr val="dk1"/>
                        </a:solidFill>
                        <a:effectLst/>
                        <a:latin typeface="+mn-lt"/>
                        <a:ea typeface="+mn-ea"/>
                        <a:cs typeface="+mn-cs"/>
                      </a:endParaRPr>
                    </a:p>
                  </a:txBody>
                  <a:tcPr marL="10757" marR="10757" marT="10757" marB="0" anchor="ctr"/>
                </a:tc>
                <a:extLst>
                  <a:ext uri="{0D108BD9-81ED-4DB2-BD59-A6C34878D82A}">
                    <a16:rowId xmlns:a16="http://schemas.microsoft.com/office/drawing/2014/main" val="922377368"/>
                  </a:ext>
                </a:extLst>
              </a:tr>
              <a:tr h="914416">
                <a:tc>
                  <a:txBody>
                    <a:bodyPr/>
                    <a:lstStyle/>
                    <a:p>
                      <a:pPr algn="ctr" fontAlgn="b"/>
                      <a:r>
                        <a:rPr lang="en-CA" sz="1700" b="1" u="none" strike="noStrike" dirty="0">
                          <a:effectLst/>
                        </a:rPr>
                        <a:t>H5</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700" u="none" strike="noStrike" dirty="0">
                          <a:effectLst/>
                        </a:rPr>
                        <a:t>affects conversion rate </a:t>
                      </a:r>
                    </a:p>
                    <a:p>
                      <a:pPr algn="l" fontAlgn="b"/>
                      <a:r>
                        <a:rPr lang="en-CA" sz="1700" u="none" strike="noStrike" dirty="0">
                          <a:effectLst/>
                        </a:rPr>
                        <a:t>depending on income</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vMerge="1">
                  <a:txBody>
                    <a:bodyPr/>
                    <a:lstStyle/>
                    <a:p>
                      <a:pPr algn="l" fontAlgn="b"/>
                      <a:r>
                        <a:rPr lang="en-CA" sz="1700" u="none" strike="noStrike" dirty="0">
                          <a:effectLst/>
                        </a:rPr>
                        <a:t>depends on the validity of Hypothesis 1 &amp; Hypothesis 2</a:t>
                      </a:r>
                      <a:endParaRPr lang="en-CA" sz="1700" b="0" i="0" u="none" strike="noStrike" dirty="0">
                        <a:solidFill>
                          <a:srgbClr val="000000"/>
                        </a:solidFill>
                        <a:effectLst/>
                        <a:latin typeface="Calibri" panose="020F0502020204030204" pitchFamily="34" charset="0"/>
                      </a:endParaRPr>
                    </a:p>
                  </a:txBody>
                  <a:tcPr marL="10757" marR="10757" marT="10757" marB="0" anchor="b"/>
                </a:tc>
                <a:tc>
                  <a:txBody>
                    <a:bodyPr/>
                    <a:lstStyle/>
                    <a:p>
                      <a:pPr algn="ctr" fontAlgn="b"/>
                      <a:r>
                        <a:rPr lang="en-CA" sz="1600" kern="1200" dirty="0">
                          <a:solidFill>
                            <a:schemeClr val="dk1"/>
                          </a:solidFill>
                          <a:effectLst/>
                        </a:rPr>
                        <a:t>Logistic regression</a:t>
                      </a:r>
                      <a:endParaRPr lang="en-CA" sz="1700" b="0" i="0" u="none" strike="noStrike" dirty="0">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249762941"/>
                  </a:ext>
                </a:extLst>
              </a:tr>
              <a:tr h="914416">
                <a:tc>
                  <a:txBody>
                    <a:bodyPr/>
                    <a:lstStyle/>
                    <a:p>
                      <a:pPr algn="ctr" fontAlgn="b"/>
                      <a:r>
                        <a:rPr lang="en-CA" sz="1700" b="1" u="none" strike="noStrike" dirty="0">
                          <a:effectLst/>
                        </a:rPr>
                        <a:t>H6</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algn="l" fontAlgn="b"/>
                      <a:r>
                        <a:rPr lang="en-CA" sz="1700" u="none" strike="noStrike" dirty="0">
                          <a:effectLst/>
                        </a:rPr>
                        <a:t>affects conversion rate </a:t>
                      </a:r>
                    </a:p>
                    <a:p>
                      <a:pPr algn="l" fontAlgn="b"/>
                      <a:r>
                        <a:rPr lang="en-CA" sz="1700" u="none" strike="noStrike" dirty="0">
                          <a:effectLst/>
                        </a:rPr>
                        <a:t>depending on ordering frequency</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algn="ctr" fontAlgn="b"/>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vMerge="1">
                  <a:txBody>
                    <a:bodyPr/>
                    <a:lstStyle/>
                    <a:p>
                      <a:pPr algn="l" fontAlgn="b"/>
                      <a:r>
                        <a:rPr lang="en-CA" sz="1700" u="none" strike="noStrike" dirty="0">
                          <a:effectLst/>
                        </a:rPr>
                        <a:t>depends on the validity of Hypothesis 1 &amp; Hypothesis 2</a:t>
                      </a:r>
                      <a:endParaRPr lang="en-CA" sz="1700" b="0" i="0" u="none" strike="noStrike" dirty="0">
                        <a:solidFill>
                          <a:srgbClr val="000000"/>
                        </a:solidFill>
                        <a:effectLst/>
                        <a:latin typeface="Calibri" panose="020F0502020204030204" pitchFamily="34" charset="0"/>
                      </a:endParaRPr>
                    </a:p>
                  </a:txBody>
                  <a:tcPr marL="10757" marR="10757" marT="10757" marB="0" anchor="b"/>
                </a:tc>
                <a:tc>
                  <a:txBody>
                    <a:bodyPr/>
                    <a:lstStyle/>
                    <a:p>
                      <a:pPr algn="ctr" fontAlgn="b"/>
                      <a:r>
                        <a:rPr lang="en-CA" sz="1700" u="none" strike="noStrike" dirty="0">
                          <a:effectLst/>
                        </a:rPr>
                        <a:t>﻿</a:t>
                      </a:r>
                      <a:r>
                        <a:rPr lang="en-CA" sz="1600" kern="1200" dirty="0">
                          <a:solidFill>
                            <a:schemeClr val="dk1"/>
                          </a:solidFill>
                          <a:effectLst/>
                        </a:rPr>
                        <a:t>Logistic regression</a:t>
                      </a:r>
                      <a:endParaRPr lang="en-CA" sz="1700" b="0" i="0" u="none" strike="noStrike" dirty="0">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481516217"/>
                  </a:ext>
                </a:extLst>
              </a:tr>
              <a:tr h="914416">
                <a:tc>
                  <a:txBody>
                    <a:bodyPr/>
                    <a:lstStyle/>
                    <a:p>
                      <a:pPr algn="ctr" fontAlgn="b"/>
                      <a:r>
                        <a:rPr lang="en-CA" sz="1700" b="1" u="none" strike="noStrike" dirty="0">
                          <a:effectLst/>
                        </a:rPr>
                        <a:t>H7</a:t>
                      </a:r>
                      <a:endParaRPr lang="en-CA" sz="1700" b="1" i="0" u="none" strike="noStrike" dirty="0">
                        <a:solidFill>
                          <a:srgbClr val="000000"/>
                        </a:solidFill>
                        <a:effectLst/>
                        <a:latin typeface="Calibri" panose="020F0502020204030204" pitchFamily="34" charset="0"/>
                      </a:endParaRPr>
                    </a:p>
                  </a:txBody>
                  <a:tcPr marL="10757" marR="10757" marT="10757"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CA" sz="1700" u="none" strike="noStrike" dirty="0">
                          <a:effectLst/>
                        </a:rPr>
                        <a:t>affects conversion rate </a:t>
                      </a:r>
                    </a:p>
                    <a:p>
                      <a:pPr marL="0" marR="0" lvl="0" indent="0" algn="l" defTabSz="914400" rtl="0" eaLnBrk="1" fontAlgn="b" latinLnBrk="0" hangingPunct="1">
                        <a:lnSpc>
                          <a:spcPct val="100000"/>
                        </a:lnSpc>
                        <a:spcBef>
                          <a:spcPts val="0"/>
                        </a:spcBef>
                        <a:spcAft>
                          <a:spcPts val="0"/>
                        </a:spcAft>
                        <a:buClrTx/>
                        <a:buSzTx/>
                        <a:buFontTx/>
                        <a:buNone/>
                        <a:tabLst/>
                        <a:defRPr/>
                      </a:pPr>
                      <a:r>
                        <a:rPr lang="en-CA" sz="1700" u="none" strike="noStrike" dirty="0">
                          <a:effectLst/>
                        </a:rPr>
                        <a:t>depending on other demographics </a:t>
                      </a:r>
                      <a:endParaRPr lang="en-CA" sz="1700" b="0" i="0" u="none" strike="noStrike" dirty="0">
                        <a:solidFill>
                          <a:srgbClr val="000000"/>
                        </a:solidFill>
                        <a:effectLst/>
                        <a:latin typeface="Calibri" panose="020F0502020204030204" pitchFamily="34" charset="0"/>
                      </a:endParaRPr>
                    </a:p>
                  </a:txBody>
                  <a:tcPr marL="10757" marR="10757" marT="10757"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CA" sz="1700" u="none" strike="noStrike" dirty="0">
                          <a:effectLst/>
                        </a:rPr>
                        <a:t>Control Group VS. Test Group</a:t>
                      </a:r>
                      <a:endParaRPr lang="en-CA" sz="1700" b="0" i="0" u="none" strike="noStrike" dirty="0">
                        <a:solidFill>
                          <a:srgbClr val="000000"/>
                        </a:solidFill>
                        <a:effectLst/>
                        <a:latin typeface="Calibri" panose="020F0502020204030204" pitchFamily="34" charset="0"/>
                      </a:endParaRPr>
                    </a:p>
                  </a:txBody>
                  <a:tcPr marL="10757" marR="10757" marT="10757" marB="0" anchor="ctr"/>
                </a:tc>
                <a:tc vMerge="1">
                  <a:txBody>
                    <a:bodyPr/>
                    <a:lstStyle/>
                    <a:p>
                      <a:pPr algn="l" fontAlgn="b"/>
                      <a:endParaRPr lang="en-CA" sz="1700" b="0" i="0" u="none" strike="noStrike" dirty="0">
                        <a:solidFill>
                          <a:srgbClr val="000000"/>
                        </a:solidFill>
                        <a:effectLst/>
                        <a:latin typeface="Calibri" panose="020F0502020204030204" pitchFamily="34" charset="0"/>
                      </a:endParaRPr>
                    </a:p>
                  </a:txBody>
                  <a:tcPr marL="10757" marR="10757" marT="10757"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CA" sz="1700" u="none" strike="noStrike" dirty="0">
                          <a:effectLst/>
                        </a:rPr>
                        <a:t>﻿</a:t>
                      </a:r>
                      <a:r>
                        <a:rPr lang="en-CA" sz="1600" kern="1200" dirty="0">
                          <a:solidFill>
                            <a:schemeClr val="dk1"/>
                          </a:solidFill>
                          <a:effectLst/>
                        </a:rPr>
                        <a:t>Logistic regression</a:t>
                      </a:r>
                      <a:endParaRPr lang="en-CA" sz="1700" b="0" i="0" u="none" strike="noStrike" dirty="0">
                        <a:solidFill>
                          <a:srgbClr val="000000"/>
                        </a:solidFill>
                        <a:effectLst/>
                        <a:latin typeface="Calibri" panose="020F0502020204030204" pitchFamily="34" charset="0"/>
                      </a:endParaRPr>
                    </a:p>
                  </a:txBody>
                  <a:tcPr marL="10757" marR="10757" marT="10757" marB="0" anchor="ctr"/>
                </a:tc>
                <a:extLst>
                  <a:ext uri="{0D108BD9-81ED-4DB2-BD59-A6C34878D82A}">
                    <a16:rowId xmlns:a16="http://schemas.microsoft.com/office/drawing/2014/main" val="295553283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0" y="0"/>
            <a:ext cx="7783099" cy="10287000"/>
          </a:xfrm>
          <a:prstGeom prst="rect">
            <a:avLst/>
          </a:prstGeom>
          <a:solidFill>
            <a:srgbClr val="8AAB28"/>
          </a:solidFill>
        </p:spPr>
      </p:sp>
      <p:pic>
        <p:nvPicPr>
          <p:cNvPr id="3" name="Picture 3"/>
          <p:cNvPicPr>
            <a:picLocks noChangeAspect="1"/>
          </p:cNvPicPr>
          <p:nvPr/>
        </p:nvPicPr>
        <p:blipFill>
          <a:blip r:embed="rId3"/>
          <a:srcRect l="5935" t="3940" b="6610"/>
          <a:stretch>
            <a:fillRect/>
          </a:stretch>
        </p:blipFill>
        <p:spPr>
          <a:xfrm>
            <a:off x="-327757" y="5143500"/>
            <a:ext cx="8110855" cy="51435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69884" y="6405673"/>
            <a:ext cx="1381435" cy="158557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06972" y="6405673"/>
            <a:ext cx="1585578" cy="158557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60993" y="6405673"/>
            <a:ext cx="1438048" cy="1904341"/>
          </a:xfrm>
          <a:prstGeom prst="rect">
            <a:avLst/>
          </a:prstGeom>
        </p:spPr>
      </p:pic>
      <p:grpSp>
        <p:nvGrpSpPr>
          <p:cNvPr id="7" name="Group 7"/>
          <p:cNvGrpSpPr/>
          <p:nvPr/>
        </p:nvGrpSpPr>
        <p:grpSpPr>
          <a:xfrm>
            <a:off x="8592865" y="1045837"/>
            <a:ext cx="8974304" cy="3637288"/>
            <a:chOff x="0" y="0"/>
            <a:chExt cx="11965738" cy="4849718"/>
          </a:xfrm>
        </p:grpSpPr>
        <p:sp>
          <p:nvSpPr>
            <p:cNvPr id="8" name="TextBox 8"/>
            <p:cNvSpPr txBox="1"/>
            <p:nvPr/>
          </p:nvSpPr>
          <p:spPr>
            <a:xfrm>
              <a:off x="0" y="1277843"/>
              <a:ext cx="11965738" cy="3571875"/>
            </a:xfrm>
            <a:prstGeom prst="rect">
              <a:avLst/>
            </a:prstGeom>
          </p:spPr>
          <p:txBody>
            <a:bodyPr lIns="0" tIns="0" rIns="0" bIns="0" rtlCol="0" anchor="t">
              <a:spAutoFit/>
            </a:bodyPr>
            <a:lstStyle/>
            <a:p>
              <a:pPr marL="755651" lvl="1" indent="-377825">
                <a:lnSpc>
                  <a:spcPts val="4550"/>
                </a:lnSpc>
                <a:buFont typeface="Arial"/>
                <a:buChar char="•"/>
              </a:pPr>
              <a:r>
                <a:rPr lang="en-US" sz="3500" dirty="0">
                  <a:solidFill>
                    <a:srgbClr val="000000"/>
                  </a:solidFill>
                  <a:latin typeface="Open Sans"/>
                </a:rPr>
                <a:t>Provide convenient and reliable food delivery service </a:t>
              </a:r>
              <a:endParaRPr lang="en-US" sz="3500" dirty="0">
                <a:solidFill>
                  <a:srgbClr val="000000"/>
                </a:solidFill>
                <a:latin typeface="Open Sans"/>
                <a:hlinkClick r:id="rId10" tooltip="https://docs.google.com/spreadsheets/d/1DUF2isFWsqVSYhbaACYtbgcLi_YjDqpE3GLQIVgkKQg/edit#gid=69851113"/>
              </a:endParaRPr>
            </a:p>
            <a:p>
              <a:pPr marL="755651" lvl="1" indent="-377825">
                <a:lnSpc>
                  <a:spcPts val="4550"/>
                </a:lnSpc>
                <a:buFont typeface="Arial"/>
                <a:buChar char="•"/>
              </a:pPr>
              <a:r>
                <a:rPr lang="en-US" sz="3500" dirty="0">
                  <a:solidFill>
                    <a:srgbClr val="000000"/>
                  </a:solidFill>
                  <a:latin typeface="Open Sans"/>
                </a:rPr>
                <a:t>Continuously improve overall customer experience</a:t>
              </a:r>
              <a:endParaRPr lang="en-US" sz="3500" dirty="0">
                <a:solidFill>
                  <a:srgbClr val="000000"/>
                </a:solidFill>
                <a:latin typeface="Open Sans"/>
                <a:hlinkClick r:id="rId10" tooltip="https://docs.google.com/spreadsheets/d/1DUF2isFWsqVSYhbaACYtbgcLi_YjDqpE3GLQIVgkKQg/edit#gid=69851113"/>
              </a:endParaRPr>
            </a:p>
            <a:p>
              <a:pPr>
                <a:lnSpc>
                  <a:spcPts val="3250"/>
                </a:lnSpc>
              </a:pPr>
              <a:endParaRPr lang="en-US" sz="3500" dirty="0">
                <a:solidFill>
                  <a:srgbClr val="000000"/>
                </a:solidFill>
                <a:latin typeface="Open Sans"/>
                <a:hlinkClick r:id="rId10" tooltip="https://docs.google.com/spreadsheets/d/1DUF2isFWsqVSYhbaACYtbgcLi_YjDqpE3GLQIVgkKQg/edit#gid=69851113"/>
              </a:endParaRPr>
            </a:p>
          </p:txBody>
        </p:sp>
        <p:sp>
          <p:nvSpPr>
            <p:cNvPr id="9" name="TextBox 9"/>
            <p:cNvSpPr txBox="1"/>
            <p:nvPr/>
          </p:nvSpPr>
          <p:spPr>
            <a:xfrm>
              <a:off x="0" y="0"/>
              <a:ext cx="11965738" cy="711200"/>
            </a:xfrm>
            <a:prstGeom prst="rect">
              <a:avLst/>
            </a:prstGeom>
          </p:spPr>
          <p:txBody>
            <a:bodyPr lIns="0" tIns="0" rIns="0" bIns="0" rtlCol="0" anchor="t">
              <a:spAutoFit/>
            </a:bodyPr>
            <a:lstStyle/>
            <a:p>
              <a:pPr algn="ctr">
                <a:lnSpc>
                  <a:spcPts val="4200"/>
                </a:lnSpc>
              </a:pPr>
              <a:r>
                <a:rPr lang="en-US" sz="3500">
                  <a:solidFill>
                    <a:srgbClr val="8AAB28"/>
                  </a:solidFill>
                  <a:latin typeface="Open Sans Bold"/>
                </a:rPr>
                <a:t>We are a food delivery app dedicated to:</a:t>
              </a:r>
            </a:p>
          </p:txBody>
        </p:sp>
      </p:grpSp>
      <p:sp>
        <p:nvSpPr>
          <p:cNvPr id="10" name="TextBox 10"/>
          <p:cNvSpPr txBox="1"/>
          <p:nvPr/>
        </p:nvSpPr>
        <p:spPr>
          <a:xfrm>
            <a:off x="7056248" y="4916064"/>
            <a:ext cx="12047538" cy="533400"/>
          </a:xfrm>
          <a:prstGeom prst="rect">
            <a:avLst/>
          </a:prstGeom>
        </p:spPr>
        <p:txBody>
          <a:bodyPr lIns="0" tIns="0" rIns="0" bIns="0" rtlCol="0" anchor="t">
            <a:spAutoFit/>
          </a:bodyPr>
          <a:lstStyle/>
          <a:p>
            <a:pPr algn="ctr">
              <a:lnSpc>
                <a:spcPts val="4200"/>
              </a:lnSpc>
            </a:pPr>
            <a:r>
              <a:rPr lang="en-US" sz="3500">
                <a:solidFill>
                  <a:srgbClr val="FF914D"/>
                </a:solidFill>
                <a:latin typeface="Open Sans Bold"/>
              </a:rPr>
              <a:t>Display VALUE-ADDED Label</a:t>
            </a:r>
          </a:p>
        </p:txBody>
      </p:sp>
      <p:sp>
        <p:nvSpPr>
          <p:cNvPr id="11" name="TextBox 11"/>
          <p:cNvSpPr txBox="1"/>
          <p:nvPr/>
        </p:nvSpPr>
        <p:spPr>
          <a:xfrm>
            <a:off x="493610" y="419100"/>
            <a:ext cx="6468122" cy="1219200"/>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Open Sans Bold"/>
              </a:rPr>
              <a:t>Introduction</a:t>
            </a:r>
          </a:p>
        </p:txBody>
      </p:sp>
      <p:sp>
        <p:nvSpPr>
          <p:cNvPr id="12" name="TextBox 12"/>
          <p:cNvSpPr txBox="1"/>
          <p:nvPr/>
        </p:nvSpPr>
        <p:spPr>
          <a:xfrm>
            <a:off x="9162469" y="8567738"/>
            <a:ext cx="2596264" cy="828675"/>
          </a:xfrm>
          <a:prstGeom prst="rect">
            <a:avLst/>
          </a:prstGeom>
        </p:spPr>
        <p:txBody>
          <a:bodyPr lIns="0" tIns="0" rIns="0" bIns="0" rtlCol="0" anchor="t">
            <a:spAutoFit/>
          </a:bodyPr>
          <a:lstStyle/>
          <a:p>
            <a:pPr algn="ctr">
              <a:lnSpc>
                <a:spcPts val="3240"/>
              </a:lnSpc>
            </a:pPr>
            <a:r>
              <a:rPr lang="en-US" sz="2700">
                <a:solidFill>
                  <a:srgbClr val="000000"/>
                </a:solidFill>
                <a:latin typeface="Open Sans Bold"/>
              </a:rPr>
              <a:t>Time Efficient Decision</a:t>
            </a:r>
          </a:p>
        </p:txBody>
      </p:sp>
      <p:sp>
        <p:nvSpPr>
          <p:cNvPr id="13" name="TextBox 13"/>
          <p:cNvSpPr txBox="1"/>
          <p:nvPr/>
        </p:nvSpPr>
        <p:spPr>
          <a:xfrm>
            <a:off x="12142392" y="8567738"/>
            <a:ext cx="1875251" cy="419100"/>
          </a:xfrm>
          <a:prstGeom prst="rect">
            <a:avLst/>
          </a:prstGeom>
        </p:spPr>
        <p:txBody>
          <a:bodyPr lIns="0" tIns="0" rIns="0" bIns="0" rtlCol="0" anchor="t">
            <a:spAutoFit/>
          </a:bodyPr>
          <a:lstStyle/>
          <a:p>
            <a:pPr algn="just">
              <a:lnSpc>
                <a:spcPts val="3240"/>
              </a:lnSpc>
            </a:pPr>
            <a:r>
              <a:rPr lang="en-US" sz="2700">
                <a:solidFill>
                  <a:srgbClr val="000000"/>
                </a:solidFill>
                <a:latin typeface="Open Sans Bold"/>
              </a:rPr>
              <a:t>Best Meal</a:t>
            </a:r>
          </a:p>
        </p:txBody>
      </p:sp>
      <p:sp>
        <p:nvSpPr>
          <p:cNvPr id="14" name="TextBox 14"/>
          <p:cNvSpPr txBox="1"/>
          <p:nvPr/>
        </p:nvSpPr>
        <p:spPr>
          <a:xfrm>
            <a:off x="14656878" y="8567738"/>
            <a:ext cx="2285767" cy="828675"/>
          </a:xfrm>
          <a:prstGeom prst="rect">
            <a:avLst/>
          </a:prstGeom>
        </p:spPr>
        <p:txBody>
          <a:bodyPr lIns="0" tIns="0" rIns="0" bIns="0" rtlCol="0" anchor="t">
            <a:spAutoFit/>
          </a:bodyPr>
          <a:lstStyle/>
          <a:p>
            <a:pPr algn="ctr">
              <a:lnSpc>
                <a:spcPts val="3240"/>
              </a:lnSpc>
            </a:pPr>
            <a:r>
              <a:rPr lang="en-US" sz="2700">
                <a:solidFill>
                  <a:srgbClr val="000000"/>
                </a:solidFill>
                <a:latin typeface="Open Sans Bold"/>
              </a:rPr>
              <a:t>Customer Satisfaction</a:t>
            </a:r>
          </a:p>
        </p:txBody>
      </p:sp>
      <p:sp>
        <p:nvSpPr>
          <p:cNvPr id="15" name="TextBox 15"/>
          <p:cNvSpPr txBox="1"/>
          <p:nvPr/>
        </p:nvSpPr>
        <p:spPr>
          <a:xfrm>
            <a:off x="657488" y="2607875"/>
            <a:ext cx="6468122" cy="952500"/>
          </a:xfrm>
          <a:prstGeom prst="rect">
            <a:avLst/>
          </a:prstGeom>
        </p:spPr>
        <p:txBody>
          <a:bodyPr lIns="0" tIns="0" rIns="0" bIns="0" rtlCol="0" anchor="t">
            <a:spAutoFit/>
          </a:bodyPr>
          <a:lstStyle/>
          <a:p>
            <a:pPr algn="ctr">
              <a:lnSpc>
                <a:spcPts val="7560"/>
              </a:lnSpc>
              <a:spcBef>
                <a:spcPct val="0"/>
              </a:spcBef>
            </a:pPr>
            <a:r>
              <a:rPr lang="en-US" sz="6300">
                <a:solidFill>
                  <a:srgbClr val="FFFFFF"/>
                </a:solidFill>
                <a:latin typeface="Open Sans Bold"/>
              </a:rPr>
              <a:t>Have you EVER?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0" y="0"/>
            <a:ext cx="4661751" cy="10287000"/>
          </a:xfrm>
          <a:prstGeom prst="rect">
            <a:avLst/>
          </a:prstGeom>
          <a:solidFill>
            <a:srgbClr val="8AAB28"/>
          </a:solidFill>
        </p:spPr>
      </p:sp>
      <p:grpSp>
        <p:nvGrpSpPr>
          <p:cNvPr id="3" name="Group 3"/>
          <p:cNvGrpSpPr>
            <a:grpSpLocks noChangeAspect="1"/>
          </p:cNvGrpSpPr>
          <p:nvPr/>
        </p:nvGrpSpPr>
        <p:grpSpPr>
          <a:xfrm>
            <a:off x="2330876" y="2105502"/>
            <a:ext cx="5389557" cy="7468469"/>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00000"/>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1133" r="-1133"/>
              </a:stretch>
            </a:blipFill>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555555"/>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555555"/>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555555"/>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AFA"/>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00000"/>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id="15" name="TextBox 15"/>
          <p:cNvSpPr txBox="1"/>
          <p:nvPr/>
        </p:nvSpPr>
        <p:spPr>
          <a:xfrm>
            <a:off x="8690698" y="2296436"/>
            <a:ext cx="6823021" cy="3200400"/>
          </a:xfrm>
          <a:prstGeom prst="rect">
            <a:avLst/>
          </a:prstGeom>
        </p:spPr>
        <p:txBody>
          <a:bodyPr lIns="0" tIns="0" rIns="0" bIns="0" rtlCol="0" anchor="t">
            <a:spAutoFit/>
          </a:bodyPr>
          <a:lstStyle/>
          <a:p>
            <a:pPr marL="755651" lvl="1" indent="-377825" algn="just">
              <a:lnSpc>
                <a:spcPts val="4200"/>
              </a:lnSpc>
              <a:buFont typeface="Arial"/>
              <a:buChar char="•"/>
            </a:pPr>
            <a:r>
              <a:rPr lang="en-US" sz="3500">
                <a:solidFill>
                  <a:srgbClr val="000000"/>
                </a:solidFill>
                <a:latin typeface="Open Sans"/>
              </a:rPr>
              <a:t>Hard to make decisions</a:t>
            </a:r>
          </a:p>
          <a:p>
            <a:pPr algn="just">
              <a:lnSpc>
                <a:spcPts val="4200"/>
              </a:lnSpc>
            </a:pPr>
            <a:endParaRPr lang="en-US" sz="3500">
              <a:solidFill>
                <a:srgbClr val="000000"/>
              </a:solidFill>
              <a:latin typeface="Open Sans"/>
            </a:endParaRPr>
          </a:p>
          <a:p>
            <a:pPr marL="755651" lvl="1" indent="-377825" algn="just">
              <a:lnSpc>
                <a:spcPts val="4200"/>
              </a:lnSpc>
              <a:buFont typeface="Arial"/>
              <a:buChar char="•"/>
            </a:pPr>
            <a:r>
              <a:rPr lang="en-US" sz="3500">
                <a:solidFill>
                  <a:srgbClr val="000000"/>
                </a:solidFill>
                <a:latin typeface="Open Sans"/>
              </a:rPr>
              <a:t>Increase costs</a:t>
            </a:r>
          </a:p>
          <a:p>
            <a:pPr algn="just">
              <a:lnSpc>
                <a:spcPts val="4200"/>
              </a:lnSpc>
            </a:pPr>
            <a:endParaRPr lang="en-US" sz="3500">
              <a:solidFill>
                <a:srgbClr val="000000"/>
              </a:solidFill>
              <a:latin typeface="Open Sans"/>
            </a:endParaRPr>
          </a:p>
          <a:p>
            <a:pPr marL="755651" lvl="1" indent="-377825" algn="just">
              <a:lnSpc>
                <a:spcPts val="4200"/>
              </a:lnSpc>
              <a:buFont typeface="Arial"/>
              <a:buChar char="•"/>
            </a:pPr>
            <a:r>
              <a:rPr lang="en-US" sz="3500">
                <a:solidFill>
                  <a:srgbClr val="000000"/>
                </a:solidFill>
                <a:latin typeface="Open Sans"/>
              </a:rPr>
              <a:t>Customer dissatisfaction</a:t>
            </a:r>
          </a:p>
          <a:p>
            <a:pPr algn="just">
              <a:lnSpc>
                <a:spcPts val="4200"/>
              </a:lnSpc>
            </a:pPr>
            <a:endParaRPr lang="en-US" sz="3500">
              <a:solidFill>
                <a:srgbClr val="000000"/>
              </a:solidFill>
              <a:latin typeface="Open Sans"/>
            </a:endParaRPr>
          </a:p>
        </p:txBody>
      </p:sp>
      <p:grpSp>
        <p:nvGrpSpPr>
          <p:cNvPr id="16" name="Group 16"/>
          <p:cNvGrpSpPr/>
          <p:nvPr/>
        </p:nvGrpSpPr>
        <p:grpSpPr>
          <a:xfrm>
            <a:off x="394919" y="303250"/>
            <a:ext cx="12575988" cy="1993186"/>
            <a:chOff x="0" y="0"/>
            <a:chExt cx="16767984" cy="2657582"/>
          </a:xfrm>
        </p:grpSpPr>
        <p:sp>
          <p:nvSpPr>
            <p:cNvPr id="17" name="TextBox 17"/>
            <p:cNvSpPr txBox="1"/>
            <p:nvPr/>
          </p:nvSpPr>
          <p:spPr>
            <a:xfrm>
              <a:off x="0" y="0"/>
              <a:ext cx="8624163" cy="1625600"/>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Open Sans Bold"/>
                </a:rPr>
                <a:t>Background</a:t>
              </a:r>
            </a:p>
          </p:txBody>
        </p:sp>
        <p:sp>
          <p:nvSpPr>
            <p:cNvPr id="18" name="TextBox 18"/>
            <p:cNvSpPr txBox="1"/>
            <p:nvPr/>
          </p:nvSpPr>
          <p:spPr>
            <a:xfrm>
              <a:off x="8624163" y="498368"/>
              <a:ext cx="8143821"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Current Interface</a:t>
              </a:r>
            </a:p>
            <a:p>
              <a:pPr>
                <a:lnSpc>
                  <a:spcPts val="6553"/>
                </a:lnSpc>
              </a:pPr>
              <a:endParaRPr lang="en-US" sz="4681">
                <a:solidFill>
                  <a:srgbClr val="000000"/>
                </a:solidFill>
                <a:latin typeface="Exo 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0" y="0"/>
            <a:ext cx="4661751" cy="10287000"/>
          </a:xfrm>
          <a:prstGeom prst="rect">
            <a:avLst/>
          </a:prstGeom>
          <a:solidFill>
            <a:srgbClr val="8AAB28"/>
          </a:solidFill>
        </p:spPr>
      </p:sp>
      <p:grpSp>
        <p:nvGrpSpPr>
          <p:cNvPr id="3" name="Group 3"/>
          <p:cNvGrpSpPr>
            <a:grpSpLocks noChangeAspect="1"/>
          </p:cNvGrpSpPr>
          <p:nvPr/>
        </p:nvGrpSpPr>
        <p:grpSpPr>
          <a:xfrm>
            <a:off x="2330876" y="2105502"/>
            <a:ext cx="5389557" cy="7468469"/>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00000"/>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1133" r="-1133"/>
              </a:stretch>
            </a:blipFill>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555555"/>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555555"/>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555555"/>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AFA"/>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00000"/>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id="15" name="TextBox 15"/>
          <p:cNvSpPr txBox="1"/>
          <p:nvPr/>
        </p:nvSpPr>
        <p:spPr>
          <a:xfrm>
            <a:off x="8735815" y="2296436"/>
            <a:ext cx="8767999" cy="3200400"/>
          </a:xfrm>
          <a:prstGeom prst="rect">
            <a:avLst/>
          </a:prstGeom>
        </p:spPr>
        <p:txBody>
          <a:bodyPr lIns="0" tIns="0" rIns="0" bIns="0" rtlCol="0" anchor="t">
            <a:spAutoFit/>
          </a:bodyPr>
          <a:lstStyle/>
          <a:p>
            <a:pPr marL="755651" lvl="1" indent="-377825" algn="just">
              <a:lnSpc>
                <a:spcPts val="4200"/>
              </a:lnSpc>
              <a:buFont typeface="Arial"/>
              <a:buChar char="•"/>
            </a:pPr>
            <a:r>
              <a:rPr lang="en-US" sz="3500">
                <a:solidFill>
                  <a:srgbClr val="000000"/>
                </a:solidFill>
                <a:latin typeface="Open Sans"/>
              </a:rPr>
              <a:t>Attract attentions</a:t>
            </a:r>
          </a:p>
          <a:p>
            <a:pPr algn="just">
              <a:lnSpc>
                <a:spcPts val="4200"/>
              </a:lnSpc>
            </a:pPr>
            <a:endParaRPr lang="en-US" sz="3500">
              <a:solidFill>
                <a:srgbClr val="000000"/>
              </a:solidFill>
              <a:latin typeface="Open Sans"/>
            </a:endParaRPr>
          </a:p>
          <a:p>
            <a:pPr marL="755651" lvl="1" indent="-377825" algn="just">
              <a:lnSpc>
                <a:spcPts val="4200"/>
              </a:lnSpc>
              <a:buFont typeface="Arial"/>
              <a:buChar char="•"/>
            </a:pPr>
            <a:r>
              <a:rPr lang="en-US" sz="3500">
                <a:solidFill>
                  <a:srgbClr val="000000"/>
                </a:solidFill>
                <a:latin typeface="Open Sans"/>
              </a:rPr>
              <a:t>Reduce chance of disappointment</a:t>
            </a:r>
          </a:p>
          <a:p>
            <a:pPr algn="just">
              <a:lnSpc>
                <a:spcPts val="4200"/>
              </a:lnSpc>
            </a:pPr>
            <a:endParaRPr lang="en-US" sz="3500">
              <a:solidFill>
                <a:srgbClr val="000000"/>
              </a:solidFill>
              <a:latin typeface="Open Sans"/>
            </a:endParaRPr>
          </a:p>
          <a:p>
            <a:pPr marL="755651" lvl="1" indent="-377825" algn="just">
              <a:lnSpc>
                <a:spcPts val="4200"/>
              </a:lnSpc>
              <a:buFont typeface="Arial"/>
              <a:buChar char="•"/>
            </a:pPr>
            <a:r>
              <a:rPr lang="en-US" sz="3500">
                <a:solidFill>
                  <a:srgbClr val="000000"/>
                </a:solidFill>
                <a:latin typeface="Open Sans"/>
              </a:rPr>
              <a:t>Time efficient decisions</a:t>
            </a:r>
          </a:p>
          <a:p>
            <a:pPr algn="just">
              <a:lnSpc>
                <a:spcPts val="4200"/>
              </a:lnSpc>
            </a:pPr>
            <a:endParaRPr lang="en-US" sz="3500">
              <a:solidFill>
                <a:srgbClr val="000000"/>
              </a:solidFill>
              <a:latin typeface="Open Sans"/>
            </a:endParaRPr>
          </a:p>
        </p:txBody>
      </p:sp>
      <p:pic>
        <p:nvPicPr>
          <p:cNvPr id="16" name="Picture 16"/>
          <p:cNvPicPr>
            <a:picLocks noChangeAspect="1"/>
          </p:cNvPicPr>
          <p:nvPr/>
        </p:nvPicPr>
        <p:blipFill>
          <a:blip r:embed="rId4"/>
          <a:srcRect/>
          <a:stretch>
            <a:fillRect/>
          </a:stretch>
        </p:blipFill>
        <p:spPr>
          <a:xfrm>
            <a:off x="3299137" y="4890221"/>
            <a:ext cx="10873356" cy="3074535"/>
          </a:xfrm>
          <a:prstGeom prst="rect">
            <a:avLst/>
          </a:prstGeom>
        </p:spPr>
      </p:pic>
      <p:sp>
        <p:nvSpPr>
          <p:cNvPr id="17" name="TextBox 17"/>
          <p:cNvSpPr txBox="1"/>
          <p:nvPr/>
        </p:nvSpPr>
        <p:spPr>
          <a:xfrm>
            <a:off x="3646297" y="5143500"/>
            <a:ext cx="2030909" cy="161925"/>
          </a:xfrm>
          <a:prstGeom prst="rect">
            <a:avLst/>
          </a:prstGeom>
        </p:spPr>
        <p:txBody>
          <a:bodyPr lIns="0" tIns="0" rIns="0" bIns="0" rtlCol="0" anchor="t">
            <a:spAutoFit/>
          </a:bodyPr>
          <a:lstStyle/>
          <a:p>
            <a:pPr algn="ctr">
              <a:lnSpc>
                <a:spcPts val="1320"/>
              </a:lnSpc>
              <a:spcBef>
                <a:spcPct val="0"/>
              </a:spcBef>
            </a:pPr>
            <a:r>
              <a:rPr lang="en-US" sz="1100">
                <a:solidFill>
                  <a:srgbClr val="60C623"/>
                </a:solidFill>
                <a:latin typeface="Open Sans"/>
              </a:rPr>
              <a:t>(Over 85% if customer's choice)</a:t>
            </a:r>
          </a:p>
        </p:txBody>
      </p:sp>
      <p:grpSp>
        <p:nvGrpSpPr>
          <p:cNvPr id="18" name="Group 18"/>
          <p:cNvGrpSpPr/>
          <p:nvPr/>
        </p:nvGrpSpPr>
        <p:grpSpPr>
          <a:xfrm>
            <a:off x="328837" y="303250"/>
            <a:ext cx="12575988" cy="1993186"/>
            <a:chOff x="0" y="0"/>
            <a:chExt cx="16767984" cy="2657582"/>
          </a:xfrm>
        </p:grpSpPr>
        <p:sp>
          <p:nvSpPr>
            <p:cNvPr id="19" name="TextBox 19"/>
            <p:cNvSpPr txBox="1"/>
            <p:nvPr/>
          </p:nvSpPr>
          <p:spPr>
            <a:xfrm>
              <a:off x="0" y="0"/>
              <a:ext cx="8624163" cy="1625600"/>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Open Sans Bold"/>
                </a:rPr>
                <a:t>Background</a:t>
              </a:r>
            </a:p>
          </p:txBody>
        </p:sp>
        <p:sp>
          <p:nvSpPr>
            <p:cNvPr id="20" name="TextBox 20"/>
            <p:cNvSpPr txBox="1"/>
            <p:nvPr/>
          </p:nvSpPr>
          <p:spPr>
            <a:xfrm>
              <a:off x="8624163" y="498368"/>
              <a:ext cx="8143821" cy="2159214"/>
            </a:xfrm>
            <a:prstGeom prst="rect">
              <a:avLst/>
            </a:prstGeom>
          </p:spPr>
          <p:txBody>
            <a:bodyPr lIns="0" tIns="0" rIns="0" bIns="0" rtlCol="0" anchor="t">
              <a:spAutoFit/>
            </a:bodyPr>
            <a:lstStyle/>
            <a:p>
              <a:pPr>
                <a:lnSpc>
                  <a:spcPts val="6553"/>
                </a:lnSpc>
              </a:pPr>
              <a:r>
                <a:rPr lang="en-US" sz="4681">
                  <a:solidFill>
                    <a:srgbClr val="000000"/>
                  </a:solidFill>
                  <a:latin typeface="Exo Bold"/>
                </a:rPr>
                <a:t>-  Tested Interface</a:t>
              </a:r>
            </a:p>
            <a:p>
              <a:pPr>
                <a:lnSpc>
                  <a:spcPts val="6553"/>
                </a:lnSpc>
              </a:pPr>
              <a:endParaRPr lang="en-US" sz="4681">
                <a:solidFill>
                  <a:srgbClr val="000000"/>
                </a:solidFill>
                <a:latin typeface="Exo 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31522">
            <a:off x="4655100" y="7502981"/>
            <a:ext cx="2199516" cy="21995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66397">
            <a:off x="4648812" y="3167824"/>
            <a:ext cx="2232902" cy="22329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959778" y="2617920"/>
            <a:ext cx="882713" cy="8827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18083" y="2155737"/>
            <a:ext cx="956627" cy="956627"/>
          </a:xfrm>
          <a:prstGeom prst="rect">
            <a:avLst/>
          </a:prstGeom>
        </p:spPr>
      </p:pic>
      <p:sp>
        <p:nvSpPr>
          <p:cNvPr id="6" name="TextBox 6"/>
          <p:cNvSpPr txBox="1"/>
          <p:nvPr/>
        </p:nvSpPr>
        <p:spPr>
          <a:xfrm>
            <a:off x="13268672" y="1946289"/>
            <a:ext cx="2939268" cy="596900"/>
          </a:xfrm>
          <a:prstGeom prst="rect">
            <a:avLst/>
          </a:prstGeom>
        </p:spPr>
        <p:txBody>
          <a:bodyPr lIns="0" tIns="0" rIns="0" bIns="0" rtlCol="0" anchor="t">
            <a:spAutoFit/>
          </a:bodyPr>
          <a:lstStyle/>
          <a:p>
            <a:pPr>
              <a:lnSpc>
                <a:spcPts val="4900"/>
              </a:lnSpc>
            </a:pPr>
            <a:r>
              <a:rPr lang="en-US" sz="3500" spc="140">
                <a:solidFill>
                  <a:srgbClr val="000000"/>
                </a:solidFill>
                <a:latin typeface="Open Sans"/>
              </a:rPr>
              <a:t>Store Level</a:t>
            </a:r>
          </a:p>
        </p:txBody>
      </p:sp>
      <p:sp>
        <p:nvSpPr>
          <p:cNvPr id="7" name="TextBox 7"/>
          <p:cNvSpPr txBox="1"/>
          <p:nvPr/>
        </p:nvSpPr>
        <p:spPr>
          <a:xfrm>
            <a:off x="13268672" y="2711033"/>
            <a:ext cx="2509805" cy="596900"/>
          </a:xfrm>
          <a:prstGeom prst="rect">
            <a:avLst/>
          </a:prstGeom>
        </p:spPr>
        <p:txBody>
          <a:bodyPr lIns="0" tIns="0" rIns="0" bIns="0" rtlCol="0" anchor="t">
            <a:spAutoFit/>
          </a:bodyPr>
          <a:lstStyle/>
          <a:p>
            <a:pPr>
              <a:lnSpc>
                <a:spcPts val="4900"/>
              </a:lnSpc>
            </a:pPr>
            <a:r>
              <a:rPr lang="en-US" sz="3500" spc="140">
                <a:solidFill>
                  <a:srgbClr val="000000"/>
                </a:solidFill>
                <a:latin typeface="Open Sans"/>
              </a:rPr>
              <a:t>Dish Level</a:t>
            </a:r>
          </a:p>
        </p:txBody>
      </p:sp>
      <p:sp>
        <p:nvSpPr>
          <p:cNvPr id="8" name="TextBox 8"/>
          <p:cNvSpPr txBox="1"/>
          <p:nvPr/>
        </p:nvSpPr>
        <p:spPr>
          <a:xfrm>
            <a:off x="7036978" y="2086318"/>
            <a:ext cx="3804246" cy="1216025"/>
          </a:xfrm>
          <a:prstGeom prst="rect">
            <a:avLst/>
          </a:prstGeom>
        </p:spPr>
        <p:txBody>
          <a:bodyPr lIns="0" tIns="0" rIns="0" bIns="0" rtlCol="0" anchor="t">
            <a:spAutoFit/>
          </a:bodyPr>
          <a:lstStyle/>
          <a:p>
            <a:pPr algn="ctr">
              <a:lnSpc>
                <a:spcPts val="4900"/>
              </a:lnSpc>
            </a:pPr>
            <a:r>
              <a:rPr lang="en-US" sz="3500" spc="140">
                <a:solidFill>
                  <a:srgbClr val="000000"/>
                </a:solidFill>
                <a:latin typeface="Open Sans"/>
              </a:rPr>
              <a:t>Affects order conversion rate</a:t>
            </a:r>
          </a:p>
        </p:txBody>
      </p:sp>
      <p:sp>
        <p:nvSpPr>
          <p:cNvPr id="9" name="TextBox 9"/>
          <p:cNvSpPr txBox="1"/>
          <p:nvPr/>
        </p:nvSpPr>
        <p:spPr>
          <a:xfrm>
            <a:off x="6980440" y="7219707"/>
            <a:ext cx="1274504" cy="393249"/>
          </a:xfrm>
          <a:prstGeom prst="rect">
            <a:avLst/>
          </a:prstGeom>
        </p:spPr>
        <p:txBody>
          <a:bodyPr lIns="0" tIns="0" rIns="0" bIns="0" rtlCol="0" anchor="t">
            <a:spAutoFit/>
          </a:bodyPr>
          <a:lstStyle/>
          <a:p>
            <a:pPr algn="ctr">
              <a:lnSpc>
                <a:spcPts val="3209"/>
              </a:lnSpc>
            </a:pPr>
            <a:r>
              <a:rPr lang="en-US" sz="2292" spc="91">
                <a:solidFill>
                  <a:srgbClr val="FFFFFF"/>
                </a:solidFill>
                <a:latin typeface="Aileron Regular"/>
              </a:rPr>
              <a:t>People</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799846" y="5247621"/>
            <a:ext cx="2047164" cy="204716"/>
          </a:xfrm>
          <a:prstGeom prst="rect">
            <a:avLst/>
          </a:prstGeom>
        </p:spPr>
      </p:pic>
      <p:sp>
        <p:nvSpPr>
          <p:cNvPr id="11" name="TextBox 11"/>
          <p:cNvSpPr txBox="1"/>
          <p:nvPr/>
        </p:nvSpPr>
        <p:spPr>
          <a:xfrm>
            <a:off x="7036978" y="4304002"/>
            <a:ext cx="3804246" cy="2454275"/>
          </a:xfrm>
          <a:prstGeom prst="rect">
            <a:avLst/>
          </a:prstGeom>
        </p:spPr>
        <p:txBody>
          <a:bodyPr lIns="0" tIns="0" rIns="0" bIns="0" rtlCol="0" anchor="t">
            <a:spAutoFit/>
          </a:bodyPr>
          <a:lstStyle/>
          <a:p>
            <a:pPr algn="ctr">
              <a:lnSpc>
                <a:spcPts val="4900"/>
              </a:lnSpc>
            </a:pPr>
            <a:r>
              <a:rPr lang="en-US" sz="3500" spc="140">
                <a:solidFill>
                  <a:srgbClr val="000000"/>
                </a:solidFill>
                <a:latin typeface="Open Sans"/>
              </a:rPr>
              <a:t> Affects order conversion rate from different label magnitude</a:t>
            </a:r>
          </a:p>
        </p:txBody>
      </p:sp>
      <p:sp>
        <p:nvSpPr>
          <p:cNvPr id="12" name="TextBox 12"/>
          <p:cNvSpPr txBox="1"/>
          <p:nvPr/>
        </p:nvSpPr>
        <p:spPr>
          <a:xfrm>
            <a:off x="7036978" y="7395845"/>
            <a:ext cx="3804246" cy="1835150"/>
          </a:xfrm>
          <a:prstGeom prst="rect">
            <a:avLst/>
          </a:prstGeom>
        </p:spPr>
        <p:txBody>
          <a:bodyPr lIns="0" tIns="0" rIns="0" bIns="0" rtlCol="0" anchor="t">
            <a:spAutoFit/>
          </a:bodyPr>
          <a:lstStyle/>
          <a:p>
            <a:pPr algn="ctr">
              <a:lnSpc>
                <a:spcPts val="4900"/>
              </a:lnSpc>
            </a:pPr>
            <a:r>
              <a:rPr lang="en-US" sz="3500" spc="140">
                <a:solidFill>
                  <a:srgbClr val="000000"/>
                </a:solidFill>
                <a:latin typeface="Open Sans"/>
              </a:rPr>
              <a:t>Affects order conversion rate depending on</a:t>
            </a:r>
          </a:p>
        </p:txBody>
      </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02609" y="2969637"/>
            <a:ext cx="4178971" cy="4048378"/>
          </a:xfrm>
          <a:prstGeom prst="rect">
            <a:avLst/>
          </a:prstGeom>
        </p:spPr>
      </p:pic>
      <p:grpSp>
        <p:nvGrpSpPr>
          <p:cNvPr id="14" name="Group 14"/>
          <p:cNvGrpSpPr/>
          <p:nvPr/>
        </p:nvGrpSpPr>
        <p:grpSpPr>
          <a:xfrm>
            <a:off x="-296426" y="7612957"/>
            <a:ext cx="5377040" cy="2525055"/>
            <a:chOff x="0" y="0"/>
            <a:chExt cx="7169387" cy="3366740"/>
          </a:xfrm>
        </p:grpSpPr>
        <p:sp>
          <p:nvSpPr>
            <p:cNvPr id="15" name="TextBox 15"/>
            <p:cNvSpPr txBox="1"/>
            <p:nvPr/>
          </p:nvSpPr>
          <p:spPr>
            <a:xfrm>
              <a:off x="0" y="2758487"/>
              <a:ext cx="7169387" cy="608253"/>
            </a:xfrm>
            <a:prstGeom prst="rect">
              <a:avLst/>
            </a:prstGeom>
          </p:spPr>
          <p:txBody>
            <a:bodyPr lIns="0" tIns="0" rIns="0" bIns="0" rtlCol="0" anchor="t">
              <a:spAutoFit/>
            </a:bodyPr>
            <a:lstStyle/>
            <a:p>
              <a:pPr marL="0" lvl="0" indent="0" algn="ctr">
                <a:lnSpc>
                  <a:spcPts val="3877"/>
                </a:lnSpc>
              </a:pPr>
              <a:r>
                <a:rPr lang="en-US" sz="2769" u="none" spc="138">
                  <a:solidFill>
                    <a:srgbClr val="FFFFFF"/>
                  </a:solidFill>
                  <a:latin typeface="Aileron Regular"/>
                </a:rPr>
                <a:t>Goals in Life</a:t>
              </a:r>
            </a:p>
          </p:txBody>
        </p:sp>
        <p:sp>
          <p:nvSpPr>
            <p:cNvPr id="16" name="TextBox 16"/>
            <p:cNvSpPr txBox="1"/>
            <p:nvPr/>
          </p:nvSpPr>
          <p:spPr>
            <a:xfrm>
              <a:off x="0" y="-47625"/>
              <a:ext cx="7169387" cy="2696435"/>
            </a:xfrm>
            <a:prstGeom prst="rect">
              <a:avLst/>
            </a:prstGeom>
          </p:spPr>
          <p:txBody>
            <a:bodyPr lIns="0" tIns="0" rIns="0" bIns="0" rtlCol="0" anchor="t">
              <a:spAutoFit/>
            </a:bodyPr>
            <a:lstStyle/>
            <a:p>
              <a:pPr marL="0" lvl="0" indent="0" algn="ctr">
                <a:lnSpc>
                  <a:spcPts val="5442"/>
                </a:lnSpc>
                <a:spcBef>
                  <a:spcPct val="0"/>
                </a:spcBef>
              </a:pPr>
              <a:r>
                <a:rPr lang="en-US" sz="4154" spc="124">
                  <a:solidFill>
                    <a:srgbClr val="8AAB28"/>
                  </a:solidFill>
                  <a:latin typeface="Aileron Heavy Bold"/>
                </a:rPr>
                <a:t>DISPLAYING OTHER USERS' CHOICES</a:t>
              </a:r>
            </a:p>
          </p:txBody>
        </p:sp>
      </p:grpSp>
      <p:sp>
        <p:nvSpPr>
          <p:cNvPr id="17" name="TextBox 17"/>
          <p:cNvSpPr txBox="1"/>
          <p:nvPr/>
        </p:nvSpPr>
        <p:spPr>
          <a:xfrm>
            <a:off x="0" y="419100"/>
            <a:ext cx="6468122" cy="1219200"/>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Open Sans Bold"/>
              </a:rPr>
              <a:t>Hypothesis</a:t>
            </a:r>
          </a:p>
        </p:txBody>
      </p:sp>
      <p:grpSp>
        <p:nvGrpSpPr>
          <p:cNvPr id="18" name="Group 18"/>
          <p:cNvGrpSpPr/>
          <p:nvPr/>
        </p:nvGrpSpPr>
        <p:grpSpPr>
          <a:xfrm>
            <a:off x="10936474" y="7026270"/>
            <a:ext cx="7256276" cy="2497142"/>
            <a:chOff x="0" y="0"/>
            <a:chExt cx="9675035" cy="3329523"/>
          </a:xfrm>
        </p:grpSpPr>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1606158"/>
              <a:ext cx="1176951" cy="117695"/>
            </a:xfrm>
            <a:prstGeom prst="rect">
              <a:avLst/>
            </a:prstGeom>
          </p:spPr>
        </p:pic>
        <p:sp>
          <p:nvSpPr>
            <p:cNvPr id="20" name="TextBox 20"/>
            <p:cNvSpPr txBox="1"/>
            <p:nvPr/>
          </p:nvSpPr>
          <p:spPr>
            <a:xfrm>
              <a:off x="3078524" y="-57150"/>
              <a:ext cx="3346406" cy="764118"/>
            </a:xfrm>
            <a:prstGeom prst="rect">
              <a:avLst/>
            </a:prstGeom>
          </p:spPr>
          <p:txBody>
            <a:bodyPr lIns="0" tIns="0" rIns="0" bIns="0" rtlCol="0" anchor="t">
              <a:spAutoFit/>
            </a:bodyPr>
            <a:lstStyle/>
            <a:p>
              <a:pPr algn="just">
                <a:lnSpc>
                  <a:spcPts val="4899"/>
                </a:lnSpc>
              </a:pPr>
              <a:r>
                <a:rPr lang="en-US" sz="3499" spc="139">
                  <a:solidFill>
                    <a:srgbClr val="000000"/>
                  </a:solidFill>
                  <a:latin typeface="Open Sans"/>
                </a:rPr>
                <a:t>Education</a:t>
              </a:r>
            </a:p>
          </p:txBody>
        </p:sp>
        <p:sp>
          <p:nvSpPr>
            <p:cNvPr id="21" name="TextBox 21"/>
            <p:cNvSpPr txBox="1"/>
            <p:nvPr/>
          </p:nvSpPr>
          <p:spPr>
            <a:xfrm>
              <a:off x="3078524" y="700307"/>
              <a:ext cx="3346406" cy="764118"/>
            </a:xfrm>
            <a:prstGeom prst="rect">
              <a:avLst/>
            </a:prstGeom>
          </p:spPr>
          <p:txBody>
            <a:bodyPr lIns="0" tIns="0" rIns="0" bIns="0" rtlCol="0" anchor="t">
              <a:spAutoFit/>
            </a:bodyPr>
            <a:lstStyle/>
            <a:p>
              <a:pPr>
                <a:lnSpc>
                  <a:spcPts val="4899"/>
                </a:lnSpc>
              </a:pPr>
              <a:r>
                <a:rPr lang="en-US" sz="3499" spc="139">
                  <a:solidFill>
                    <a:srgbClr val="000000"/>
                  </a:solidFill>
                  <a:latin typeface="Open Sans"/>
                </a:rPr>
                <a:t>Income</a:t>
              </a:r>
            </a:p>
          </p:txBody>
        </p:sp>
        <p:sp>
          <p:nvSpPr>
            <p:cNvPr id="22" name="TextBox 22"/>
            <p:cNvSpPr txBox="1"/>
            <p:nvPr/>
          </p:nvSpPr>
          <p:spPr>
            <a:xfrm>
              <a:off x="3078524" y="1611670"/>
              <a:ext cx="6342511" cy="764118"/>
            </a:xfrm>
            <a:prstGeom prst="rect">
              <a:avLst/>
            </a:prstGeom>
          </p:spPr>
          <p:txBody>
            <a:bodyPr lIns="0" tIns="0" rIns="0" bIns="0" rtlCol="0" anchor="t">
              <a:spAutoFit/>
            </a:bodyPr>
            <a:lstStyle/>
            <a:p>
              <a:pPr>
                <a:lnSpc>
                  <a:spcPts val="4899"/>
                </a:lnSpc>
              </a:pPr>
              <a:r>
                <a:rPr lang="en-US" sz="3499" spc="139">
                  <a:solidFill>
                    <a:srgbClr val="000000"/>
                  </a:solidFill>
                  <a:latin typeface="Open Sans"/>
                </a:rPr>
                <a:t>Ordering Frequency</a:t>
              </a:r>
            </a:p>
          </p:txBody>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2085" y="1928599"/>
              <a:ext cx="1147823" cy="1147823"/>
            </a:xfrm>
            <a:prstGeom prst="rect">
              <a:avLst/>
            </a:prstGeom>
          </p:spPr>
        </p:pic>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2085" y="1032247"/>
              <a:ext cx="1147823" cy="1147823"/>
            </a:xfrm>
            <a:prstGeom prst="rect">
              <a:avLst/>
            </a:prstGeom>
          </p:spPr>
        </p:pic>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2085" y="135894"/>
              <a:ext cx="1147823" cy="1147823"/>
            </a:xfrm>
            <a:prstGeom prst="rect">
              <a:avLst/>
            </a:prstGeom>
          </p:spPr>
        </p:pic>
        <p:sp>
          <p:nvSpPr>
            <p:cNvPr id="26" name="TextBox 26"/>
            <p:cNvSpPr txBox="1"/>
            <p:nvPr/>
          </p:nvSpPr>
          <p:spPr>
            <a:xfrm>
              <a:off x="3078524" y="2565406"/>
              <a:ext cx="6596511" cy="764118"/>
            </a:xfrm>
            <a:prstGeom prst="rect">
              <a:avLst/>
            </a:prstGeom>
          </p:spPr>
          <p:txBody>
            <a:bodyPr lIns="0" tIns="0" rIns="0" bIns="0" rtlCol="0" anchor="t">
              <a:spAutoFit/>
            </a:bodyPr>
            <a:lstStyle/>
            <a:p>
              <a:pPr>
                <a:lnSpc>
                  <a:spcPts val="4899"/>
                </a:lnSpc>
              </a:pPr>
              <a:r>
                <a:rPr lang="en-US" sz="3499" spc="139">
                  <a:solidFill>
                    <a:srgbClr val="000000"/>
                  </a:solidFill>
                  <a:latin typeface="Open Sans"/>
                </a:rPr>
                <a:t>Other Demographics</a:t>
              </a:r>
            </a:p>
          </p:txBody>
        </p:sp>
      </p:grpSp>
      <p:sp>
        <p:nvSpPr>
          <p:cNvPr id="27" name="TextBox 27"/>
          <p:cNvSpPr txBox="1"/>
          <p:nvPr/>
        </p:nvSpPr>
        <p:spPr>
          <a:xfrm>
            <a:off x="13209974" y="5180946"/>
            <a:ext cx="4099322"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a:rPr>
              <a:t>55% vs 70% vs 85%</a:t>
            </a:r>
          </a:p>
        </p:txBody>
      </p:sp>
      <p:grpSp>
        <p:nvGrpSpPr>
          <p:cNvPr id="28" name="Group 28"/>
          <p:cNvGrpSpPr/>
          <p:nvPr/>
        </p:nvGrpSpPr>
        <p:grpSpPr>
          <a:xfrm>
            <a:off x="10935369" y="5034765"/>
            <a:ext cx="2107213" cy="668529"/>
            <a:chOff x="0" y="0"/>
            <a:chExt cx="2809618" cy="891372"/>
          </a:xfrm>
        </p:grpSpPr>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647435"/>
              <a:ext cx="1176951" cy="117695"/>
            </a:xfrm>
            <a:prstGeom prst="rect">
              <a:avLst/>
            </a:prstGeom>
          </p:spPr>
        </p:pic>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49951" y="638985"/>
              <a:ext cx="1176951" cy="117695"/>
            </a:xfrm>
            <a:prstGeom prst="rect">
              <a:avLst/>
            </a:prstGeom>
          </p:spPr>
        </p:pic>
        <p:sp>
          <p:nvSpPr>
            <p:cNvPr id="31" name="TextBox 31"/>
            <p:cNvSpPr txBox="1"/>
            <p:nvPr/>
          </p:nvSpPr>
          <p:spPr>
            <a:xfrm>
              <a:off x="1738503" y="-95250"/>
              <a:ext cx="1071115" cy="986622"/>
            </a:xfrm>
            <a:prstGeom prst="rect">
              <a:avLst/>
            </a:prstGeom>
          </p:spPr>
          <p:txBody>
            <a:bodyPr lIns="0" tIns="0" rIns="0" bIns="0" rtlCol="0" anchor="t">
              <a:spAutoFit/>
            </a:bodyPr>
            <a:lstStyle/>
            <a:p>
              <a:pPr algn="ctr">
                <a:lnSpc>
                  <a:spcPts val="6201"/>
                </a:lnSpc>
              </a:pPr>
              <a:r>
                <a:rPr lang="en-US" sz="4429">
                  <a:solidFill>
                    <a:srgbClr val="000000"/>
                  </a:solidFill>
                  <a:latin typeface="Canva Sans Bold"/>
                </a:rPr>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1100055" y="161049"/>
            <a:ext cx="6938152" cy="10125951"/>
          </a:xfrm>
          <a:prstGeom prst="rect">
            <a:avLst/>
          </a:prstGeom>
        </p:spPr>
      </p:pic>
      <p:grpSp>
        <p:nvGrpSpPr>
          <p:cNvPr id="3" name="Group 3"/>
          <p:cNvGrpSpPr/>
          <p:nvPr/>
        </p:nvGrpSpPr>
        <p:grpSpPr>
          <a:xfrm>
            <a:off x="486873" y="419100"/>
            <a:ext cx="8657127" cy="1927707"/>
            <a:chOff x="0" y="0"/>
            <a:chExt cx="11542836" cy="2570276"/>
          </a:xfrm>
        </p:grpSpPr>
        <p:sp>
          <p:nvSpPr>
            <p:cNvPr id="4" name="TextBox 4"/>
            <p:cNvSpPr txBox="1"/>
            <p:nvPr/>
          </p:nvSpPr>
          <p:spPr>
            <a:xfrm>
              <a:off x="0" y="0"/>
              <a:ext cx="5436611"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Method</a:t>
              </a:r>
            </a:p>
          </p:txBody>
        </p:sp>
        <p:sp>
          <p:nvSpPr>
            <p:cNvPr id="5" name="TextBox 5"/>
            <p:cNvSpPr txBox="1"/>
            <p:nvPr/>
          </p:nvSpPr>
          <p:spPr>
            <a:xfrm>
              <a:off x="5436611" y="421415"/>
              <a:ext cx="6106225" cy="2148861"/>
            </a:xfrm>
            <a:prstGeom prst="rect">
              <a:avLst/>
            </a:prstGeom>
          </p:spPr>
          <p:txBody>
            <a:bodyPr lIns="0" tIns="0" rIns="0" bIns="0" rtlCol="0" anchor="t">
              <a:spAutoFit/>
            </a:bodyPr>
            <a:lstStyle/>
            <a:p>
              <a:pPr algn="ctr">
                <a:lnSpc>
                  <a:spcPts val="6553"/>
                </a:lnSpc>
              </a:pPr>
              <a:r>
                <a:rPr lang="en-US" sz="4681">
                  <a:solidFill>
                    <a:srgbClr val="000000"/>
                  </a:solidFill>
                  <a:latin typeface="Exo Bold"/>
                </a:rPr>
                <a:t>-  Online Survey</a:t>
              </a:r>
            </a:p>
            <a:p>
              <a:pPr algn="ctr">
                <a:lnSpc>
                  <a:spcPts val="6553"/>
                </a:lnSpc>
              </a:pPr>
              <a:endParaRPr lang="en-US" sz="4681">
                <a:solidFill>
                  <a:srgbClr val="000000"/>
                </a:solidFill>
                <a:latin typeface="Exo Bold"/>
              </a:endParaRPr>
            </a:p>
          </p:txBody>
        </p:sp>
      </p:grpSp>
      <p:sp>
        <p:nvSpPr>
          <p:cNvPr id="6" name="TextBox 6"/>
          <p:cNvSpPr txBox="1"/>
          <p:nvPr/>
        </p:nvSpPr>
        <p:spPr>
          <a:xfrm>
            <a:off x="1028700" y="2539942"/>
            <a:ext cx="3143696"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Control Group</a:t>
            </a:r>
          </a:p>
        </p:txBody>
      </p:sp>
      <p:sp>
        <p:nvSpPr>
          <p:cNvPr id="7" name="TextBox 7"/>
          <p:cNvSpPr txBox="1"/>
          <p:nvPr/>
        </p:nvSpPr>
        <p:spPr>
          <a:xfrm>
            <a:off x="6034605" y="2539942"/>
            <a:ext cx="2421612"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Test Group</a:t>
            </a:r>
          </a:p>
        </p:txBody>
      </p:sp>
      <p:pic>
        <p:nvPicPr>
          <p:cNvPr id="8" name="Picture 8"/>
          <p:cNvPicPr>
            <a:picLocks noChangeAspect="1"/>
          </p:cNvPicPr>
          <p:nvPr/>
        </p:nvPicPr>
        <p:blipFill>
          <a:blip r:embed="rId4"/>
          <a:srcRect/>
          <a:stretch>
            <a:fillRect/>
          </a:stretch>
        </p:blipFill>
        <p:spPr>
          <a:xfrm>
            <a:off x="486873" y="3317277"/>
            <a:ext cx="9144715" cy="59410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1100055" y="161049"/>
            <a:ext cx="6938152" cy="10125951"/>
          </a:xfrm>
          <a:prstGeom prst="rect">
            <a:avLst/>
          </a:prstGeom>
        </p:spPr>
      </p:pic>
      <p:pic>
        <p:nvPicPr>
          <p:cNvPr id="3" name="Picture 3"/>
          <p:cNvPicPr>
            <a:picLocks noChangeAspect="1"/>
          </p:cNvPicPr>
          <p:nvPr/>
        </p:nvPicPr>
        <p:blipFill>
          <a:blip r:embed="rId4"/>
          <a:srcRect/>
          <a:stretch>
            <a:fillRect/>
          </a:stretch>
        </p:blipFill>
        <p:spPr>
          <a:xfrm>
            <a:off x="486873" y="3317277"/>
            <a:ext cx="9144715" cy="5941023"/>
          </a:xfrm>
          <a:prstGeom prst="rect">
            <a:avLst/>
          </a:prstGeom>
        </p:spPr>
      </p:pic>
      <p:pic>
        <p:nvPicPr>
          <p:cNvPr id="4" name="Picture 4"/>
          <p:cNvPicPr>
            <a:picLocks noChangeAspect="1"/>
          </p:cNvPicPr>
          <p:nvPr/>
        </p:nvPicPr>
        <p:blipFill>
          <a:blip r:embed="rId5"/>
          <a:srcRect l="58" r="72696" b="59028"/>
          <a:stretch>
            <a:fillRect/>
          </a:stretch>
        </p:blipFill>
        <p:spPr>
          <a:xfrm>
            <a:off x="6034605" y="5385619"/>
            <a:ext cx="2962467" cy="1259679"/>
          </a:xfrm>
          <a:prstGeom prst="rect">
            <a:avLst/>
          </a:prstGeom>
        </p:spPr>
      </p:pic>
      <p:grpSp>
        <p:nvGrpSpPr>
          <p:cNvPr id="5" name="Group 5"/>
          <p:cNvGrpSpPr/>
          <p:nvPr/>
        </p:nvGrpSpPr>
        <p:grpSpPr>
          <a:xfrm>
            <a:off x="486873" y="419100"/>
            <a:ext cx="8657127" cy="1927707"/>
            <a:chOff x="0" y="0"/>
            <a:chExt cx="11542836" cy="2570276"/>
          </a:xfrm>
        </p:grpSpPr>
        <p:sp>
          <p:nvSpPr>
            <p:cNvPr id="6" name="TextBox 6"/>
            <p:cNvSpPr txBox="1"/>
            <p:nvPr/>
          </p:nvSpPr>
          <p:spPr>
            <a:xfrm>
              <a:off x="0" y="0"/>
              <a:ext cx="5436611"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Method</a:t>
              </a:r>
            </a:p>
          </p:txBody>
        </p:sp>
        <p:sp>
          <p:nvSpPr>
            <p:cNvPr id="7" name="TextBox 7"/>
            <p:cNvSpPr txBox="1"/>
            <p:nvPr/>
          </p:nvSpPr>
          <p:spPr>
            <a:xfrm>
              <a:off x="5436611" y="421415"/>
              <a:ext cx="6106225" cy="2148861"/>
            </a:xfrm>
            <a:prstGeom prst="rect">
              <a:avLst/>
            </a:prstGeom>
          </p:spPr>
          <p:txBody>
            <a:bodyPr lIns="0" tIns="0" rIns="0" bIns="0" rtlCol="0" anchor="t">
              <a:spAutoFit/>
            </a:bodyPr>
            <a:lstStyle/>
            <a:p>
              <a:pPr algn="ctr">
                <a:lnSpc>
                  <a:spcPts val="6553"/>
                </a:lnSpc>
              </a:pPr>
              <a:r>
                <a:rPr lang="en-US" sz="4681">
                  <a:solidFill>
                    <a:srgbClr val="000000"/>
                  </a:solidFill>
                  <a:latin typeface="Exo Bold"/>
                </a:rPr>
                <a:t>-  Online Survey</a:t>
              </a:r>
            </a:p>
            <a:p>
              <a:pPr algn="ctr">
                <a:lnSpc>
                  <a:spcPts val="6553"/>
                </a:lnSpc>
              </a:pPr>
              <a:endParaRPr lang="en-US" sz="4681">
                <a:solidFill>
                  <a:srgbClr val="000000"/>
                </a:solidFill>
                <a:latin typeface="Exo Bold"/>
              </a:endParaRPr>
            </a:p>
          </p:txBody>
        </p:sp>
      </p:grpSp>
      <p:sp>
        <p:nvSpPr>
          <p:cNvPr id="8" name="TextBox 8"/>
          <p:cNvSpPr txBox="1"/>
          <p:nvPr/>
        </p:nvSpPr>
        <p:spPr>
          <a:xfrm>
            <a:off x="427260" y="1894871"/>
            <a:ext cx="4723115" cy="457200"/>
          </a:xfrm>
          <a:prstGeom prst="rect">
            <a:avLst/>
          </a:prstGeom>
        </p:spPr>
        <p:txBody>
          <a:bodyPr lIns="0" tIns="0" rIns="0" bIns="0" rtlCol="0" anchor="t">
            <a:spAutoFit/>
          </a:bodyPr>
          <a:lstStyle/>
          <a:p>
            <a:pPr algn="ctr">
              <a:lnSpc>
                <a:spcPts val="3600"/>
              </a:lnSpc>
            </a:pPr>
            <a:r>
              <a:rPr lang="en-US" sz="3000">
                <a:solidFill>
                  <a:srgbClr val="FAFAFA"/>
                </a:solidFill>
                <a:latin typeface="Open Sans Bold"/>
              </a:rPr>
              <a:t>control</a:t>
            </a:r>
          </a:p>
        </p:txBody>
      </p:sp>
      <p:pic>
        <p:nvPicPr>
          <p:cNvPr id="9" name="Picture 9"/>
          <p:cNvPicPr>
            <a:picLocks noChangeAspect="1"/>
          </p:cNvPicPr>
          <p:nvPr/>
        </p:nvPicPr>
        <p:blipFill>
          <a:blip r:embed="rId5"/>
          <a:srcRect l="24243" t="52705" r="11789" b="9307"/>
          <a:stretch>
            <a:fillRect/>
          </a:stretch>
        </p:blipFill>
        <p:spPr>
          <a:xfrm>
            <a:off x="7245411" y="6976209"/>
            <a:ext cx="6955357" cy="1167928"/>
          </a:xfrm>
          <a:prstGeom prst="rect">
            <a:avLst/>
          </a:prstGeom>
        </p:spPr>
      </p:pic>
      <p:grpSp>
        <p:nvGrpSpPr>
          <p:cNvPr id="10" name="Group 10"/>
          <p:cNvGrpSpPr/>
          <p:nvPr/>
        </p:nvGrpSpPr>
        <p:grpSpPr>
          <a:xfrm>
            <a:off x="7245411" y="6645298"/>
            <a:ext cx="2153278" cy="661822"/>
            <a:chOff x="0" y="0"/>
            <a:chExt cx="567118" cy="174307"/>
          </a:xfrm>
        </p:grpSpPr>
        <p:sp>
          <p:nvSpPr>
            <p:cNvPr id="11" name="Freeform 11"/>
            <p:cNvSpPr/>
            <p:nvPr/>
          </p:nvSpPr>
          <p:spPr>
            <a:xfrm>
              <a:off x="0" y="0"/>
              <a:ext cx="567118" cy="174307"/>
            </a:xfrm>
            <a:custGeom>
              <a:avLst/>
              <a:gdLst/>
              <a:ahLst/>
              <a:cxnLst/>
              <a:rect l="l" t="t" r="r" b="b"/>
              <a:pathLst>
                <a:path w="567118" h="174307">
                  <a:moveTo>
                    <a:pt x="87153" y="0"/>
                  </a:moveTo>
                  <a:lnTo>
                    <a:pt x="479965" y="0"/>
                  </a:lnTo>
                  <a:cubicBezTo>
                    <a:pt x="503080" y="0"/>
                    <a:pt x="525247" y="9182"/>
                    <a:pt x="541592" y="25527"/>
                  </a:cubicBezTo>
                  <a:cubicBezTo>
                    <a:pt x="557936" y="41871"/>
                    <a:pt x="567118" y="64039"/>
                    <a:pt x="567118" y="87153"/>
                  </a:cubicBezTo>
                  <a:lnTo>
                    <a:pt x="567118" y="87153"/>
                  </a:lnTo>
                  <a:cubicBezTo>
                    <a:pt x="567118" y="110268"/>
                    <a:pt x="557936" y="132436"/>
                    <a:pt x="541592" y="148780"/>
                  </a:cubicBezTo>
                  <a:cubicBezTo>
                    <a:pt x="525247" y="165125"/>
                    <a:pt x="503080" y="174307"/>
                    <a:pt x="479965" y="174307"/>
                  </a:cubicBezTo>
                  <a:lnTo>
                    <a:pt x="87153" y="174307"/>
                  </a:lnTo>
                  <a:cubicBezTo>
                    <a:pt x="64039" y="174307"/>
                    <a:pt x="41871" y="165125"/>
                    <a:pt x="25527" y="148780"/>
                  </a:cubicBezTo>
                  <a:cubicBezTo>
                    <a:pt x="9182" y="132436"/>
                    <a:pt x="0" y="110268"/>
                    <a:pt x="0" y="87153"/>
                  </a:cubicBezTo>
                  <a:lnTo>
                    <a:pt x="0" y="87153"/>
                  </a:lnTo>
                  <a:cubicBezTo>
                    <a:pt x="0" y="64039"/>
                    <a:pt x="9182" y="41871"/>
                    <a:pt x="25527" y="25527"/>
                  </a:cubicBezTo>
                  <a:cubicBezTo>
                    <a:pt x="41871" y="9182"/>
                    <a:pt x="64039" y="0"/>
                    <a:pt x="87153" y="0"/>
                  </a:cubicBezTo>
                  <a:close/>
                </a:path>
              </a:pathLst>
            </a:custGeom>
            <a:solidFill>
              <a:srgbClr val="FFFFFF"/>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3249"/>
                </a:lnSpc>
              </a:pPr>
              <a:endParaRPr/>
            </a:p>
          </p:txBody>
        </p:sp>
      </p:grpSp>
      <p:sp>
        <p:nvSpPr>
          <p:cNvPr id="13" name="TextBox 13"/>
          <p:cNvSpPr txBox="1"/>
          <p:nvPr/>
        </p:nvSpPr>
        <p:spPr>
          <a:xfrm>
            <a:off x="7210065" y="6487816"/>
            <a:ext cx="2188625" cy="819304"/>
          </a:xfrm>
          <a:prstGeom prst="rect">
            <a:avLst/>
          </a:prstGeom>
        </p:spPr>
        <p:txBody>
          <a:bodyPr lIns="0" tIns="0" rIns="0" bIns="0" rtlCol="0" anchor="t">
            <a:spAutoFit/>
          </a:bodyPr>
          <a:lstStyle/>
          <a:p>
            <a:pPr algn="ctr">
              <a:lnSpc>
                <a:spcPts val="6816"/>
              </a:lnSpc>
            </a:pPr>
            <a:r>
              <a:rPr lang="en-US" sz="4868">
                <a:solidFill>
                  <a:srgbClr val="000000"/>
                </a:solidFill>
                <a:latin typeface="Open Sans Bold"/>
              </a:rPr>
              <a:t>Stimuli</a:t>
            </a:r>
          </a:p>
        </p:txBody>
      </p:sp>
      <p:sp>
        <p:nvSpPr>
          <p:cNvPr id="14" name="TextBox 14"/>
          <p:cNvSpPr txBox="1"/>
          <p:nvPr/>
        </p:nvSpPr>
        <p:spPr>
          <a:xfrm>
            <a:off x="1028700" y="2539942"/>
            <a:ext cx="3143696"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Control Group</a:t>
            </a:r>
          </a:p>
        </p:txBody>
      </p:sp>
      <p:sp>
        <p:nvSpPr>
          <p:cNvPr id="15" name="TextBox 15"/>
          <p:cNvSpPr txBox="1"/>
          <p:nvPr/>
        </p:nvSpPr>
        <p:spPr>
          <a:xfrm>
            <a:off x="6034605" y="2539942"/>
            <a:ext cx="2421612"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Test Group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4438605" cy="10287000"/>
          </a:xfrm>
          <a:prstGeom prst="rect">
            <a:avLst/>
          </a:prstGeom>
          <a:solidFill>
            <a:srgbClr val="8AAB28"/>
          </a:solidFill>
        </p:spPr>
      </p:sp>
      <p:pic>
        <p:nvPicPr>
          <p:cNvPr id="3" name="Picture 3"/>
          <p:cNvPicPr>
            <a:picLocks noChangeAspect="1"/>
          </p:cNvPicPr>
          <p:nvPr/>
        </p:nvPicPr>
        <p:blipFill>
          <a:blip r:embed="rId3"/>
          <a:srcRect/>
          <a:stretch>
            <a:fillRect/>
          </a:stretch>
        </p:blipFill>
        <p:spPr>
          <a:xfrm>
            <a:off x="283220" y="3200912"/>
            <a:ext cx="17721560" cy="5560447"/>
          </a:xfrm>
          <a:prstGeom prst="rect">
            <a:avLst/>
          </a:prstGeom>
        </p:spPr>
      </p:pic>
      <p:sp>
        <p:nvSpPr>
          <p:cNvPr id="4" name="TextBox 4"/>
          <p:cNvSpPr txBox="1"/>
          <p:nvPr/>
        </p:nvSpPr>
        <p:spPr>
          <a:xfrm>
            <a:off x="4973144" y="9067800"/>
            <a:ext cx="5199157" cy="1066800"/>
          </a:xfrm>
          <a:prstGeom prst="rect">
            <a:avLst/>
          </a:prstGeom>
        </p:spPr>
        <p:txBody>
          <a:bodyPr lIns="0" tIns="0" rIns="0" bIns="0" rtlCol="0" anchor="t">
            <a:spAutoFit/>
          </a:bodyPr>
          <a:lstStyle/>
          <a:p>
            <a:pPr algn="just">
              <a:lnSpc>
                <a:spcPts val="4200"/>
              </a:lnSpc>
            </a:pPr>
            <a:r>
              <a:rPr lang="en-US" sz="3500">
                <a:solidFill>
                  <a:srgbClr val="000000"/>
                </a:solidFill>
                <a:latin typeface="Open Sans Bold"/>
              </a:rPr>
              <a:t>Over </a:t>
            </a:r>
            <a:r>
              <a:rPr lang="en-US" sz="3500">
                <a:solidFill>
                  <a:srgbClr val="8AAB28"/>
                </a:solidFill>
                <a:latin typeface="Open Sans Bold"/>
              </a:rPr>
              <a:t>55%</a:t>
            </a:r>
            <a:r>
              <a:rPr lang="en-US" sz="3500">
                <a:solidFill>
                  <a:srgbClr val="000000"/>
                </a:solidFill>
                <a:latin typeface="Open Sans Bold"/>
              </a:rPr>
              <a:t> of </a:t>
            </a:r>
          </a:p>
          <a:p>
            <a:pPr algn="just">
              <a:lnSpc>
                <a:spcPts val="4200"/>
              </a:lnSpc>
            </a:pPr>
            <a:r>
              <a:rPr lang="en-US" sz="3500">
                <a:solidFill>
                  <a:srgbClr val="000000"/>
                </a:solidFill>
                <a:latin typeface="Open Sans Bold"/>
              </a:rPr>
              <a:t>customer’s choice</a:t>
            </a:r>
          </a:p>
        </p:txBody>
      </p:sp>
      <p:sp>
        <p:nvSpPr>
          <p:cNvPr id="5" name="TextBox 5"/>
          <p:cNvSpPr txBox="1"/>
          <p:nvPr/>
        </p:nvSpPr>
        <p:spPr>
          <a:xfrm>
            <a:off x="9684215" y="9067800"/>
            <a:ext cx="5561953" cy="1066800"/>
          </a:xfrm>
          <a:prstGeom prst="rect">
            <a:avLst/>
          </a:prstGeom>
        </p:spPr>
        <p:txBody>
          <a:bodyPr lIns="0" tIns="0" rIns="0" bIns="0" rtlCol="0" anchor="t">
            <a:spAutoFit/>
          </a:bodyPr>
          <a:lstStyle/>
          <a:p>
            <a:pPr algn="just">
              <a:lnSpc>
                <a:spcPts val="4200"/>
              </a:lnSpc>
            </a:pPr>
            <a:r>
              <a:rPr lang="en-US" sz="3500">
                <a:solidFill>
                  <a:srgbClr val="000000"/>
                </a:solidFill>
                <a:latin typeface="Open Sans Bold"/>
              </a:rPr>
              <a:t>Over </a:t>
            </a:r>
            <a:r>
              <a:rPr lang="en-US" sz="3500">
                <a:solidFill>
                  <a:srgbClr val="8AAB28"/>
                </a:solidFill>
                <a:latin typeface="Open Sans Bold"/>
              </a:rPr>
              <a:t>70%</a:t>
            </a:r>
            <a:r>
              <a:rPr lang="en-US" sz="3500">
                <a:solidFill>
                  <a:srgbClr val="000000"/>
                </a:solidFill>
                <a:latin typeface="Open Sans Bold"/>
              </a:rPr>
              <a:t> of </a:t>
            </a:r>
          </a:p>
          <a:p>
            <a:pPr algn="just">
              <a:lnSpc>
                <a:spcPts val="4200"/>
              </a:lnSpc>
            </a:pPr>
            <a:r>
              <a:rPr lang="en-US" sz="3500">
                <a:solidFill>
                  <a:srgbClr val="000000"/>
                </a:solidFill>
                <a:latin typeface="Open Sans Bold"/>
              </a:rPr>
              <a:t>customer’s choice</a:t>
            </a:r>
          </a:p>
        </p:txBody>
      </p:sp>
      <p:sp>
        <p:nvSpPr>
          <p:cNvPr id="6" name="TextBox 6"/>
          <p:cNvSpPr txBox="1"/>
          <p:nvPr/>
        </p:nvSpPr>
        <p:spPr>
          <a:xfrm>
            <a:off x="14185460" y="9067800"/>
            <a:ext cx="5561953" cy="1066800"/>
          </a:xfrm>
          <a:prstGeom prst="rect">
            <a:avLst/>
          </a:prstGeom>
        </p:spPr>
        <p:txBody>
          <a:bodyPr lIns="0" tIns="0" rIns="0" bIns="0" rtlCol="0" anchor="t">
            <a:spAutoFit/>
          </a:bodyPr>
          <a:lstStyle/>
          <a:p>
            <a:pPr algn="just">
              <a:lnSpc>
                <a:spcPts val="4200"/>
              </a:lnSpc>
            </a:pPr>
            <a:r>
              <a:rPr lang="en-US" sz="3500">
                <a:solidFill>
                  <a:srgbClr val="000000"/>
                </a:solidFill>
                <a:latin typeface="Open Sans Bold"/>
              </a:rPr>
              <a:t>Over </a:t>
            </a:r>
            <a:r>
              <a:rPr lang="en-US" sz="3500">
                <a:solidFill>
                  <a:srgbClr val="8AAB28"/>
                </a:solidFill>
                <a:latin typeface="Open Sans Bold"/>
              </a:rPr>
              <a:t>85%</a:t>
            </a:r>
            <a:r>
              <a:rPr lang="en-US" sz="3500">
                <a:solidFill>
                  <a:srgbClr val="000000"/>
                </a:solidFill>
                <a:latin typeface="Open Sans Bold"/>
              </a:rPr>
              <a:t> of </a:t>
            </a:r>
          </a:p>
          <a:p>
            <a:pPr algn="just">
              <a:lnSpc>
                <a:spcPts val="4200"/>
              </a:lnSpc>
            </a:pPr>
            <a:r>
              <a:rPr lang="en-US" sz="3500">
                <a:solidFill>
                  <a:srgbClr val="000000"/>
                </a:solidFill>
                <a:latin typeface="Open Sans Bold"/>
              </a:rPr>
              <a:t>customer’s choice</a:t>
            </a:r>
          </a:p>
        </p:txBody>
      </p:sp>
      <p:sp>
        <p:nvSpPr>
          <p:cNvPr id="7" name="TextBox 7"/>
          <p:cNvSpPr txBox="1"/>
          <p:nvPr/>
        </p:nvSpPr>
        <p:spPr>
          <a:xfrm>
            <a:off x="1480772" y="9258300"/>
            <a:ext cx="5199157" cy="533400"/>
          </a:xfrm>
          <a:prstGeom prst="rect">
            <a:avLst/>
          </a:prstGeom>
        </p:spPr>
        <p:txBody>
          <a:bodyPr lIns="0" tIns="0" rIns="0" bIns="0" rtlCol="0" anchor="t">
            <a:spAutoFit/>
          </a:bodyPr>
          <a:lstStyle/>
          <a:p>
            <a:pPr algn="just">
              <a:lnSpc>
                <a:spcPts val="4200"/>
              </a:lnSpc>
            </a:pPr>
            <a:r>
              <a:rPr lang="en-US" sz="3500">
                <a:solidFill>
                  <a:srgbClr val="000000"/>
                </a:solidFill>
                <a:latin typeface="Open Sans Bold"/>
              </a:rPr>
              <a:t>No Label</a:t>
            </a:r>
          </a:p>
        </p:txBody>
      </p:sp>
      <p:grpSp>
        <p:nvGrpSpPr>
          <p:cNvPr id="8" name="Group 8"/>
          <p:cNvGrpSpPr/>
          <p:nvPr/>
        </p:nvGrpSpPr>
        <p:grpSpPr>
          <a:xfrm>
            <a:off x="386043" y="450370"/>
            <a:ext cx="8757957" cy="1953587"/>
            <a:chOff x="0" y="0"/>
            <a:chExt cx="11677275" cy="2604783"/>
          </a:xfrm>
        </p:grpSpPr>
        <p:sp>
          <p:nvSpPr>
            <p:cNvPr id="9" name="TextBox 9"/>
            <p:cNvSpPr txBox="1"/>
            <p:nvPr/>
          </p:nvSpPr>
          <p:spPr>
            <a:xfrm>
              <a:off x="0" y="0"/>
              <a:ext cx="8624163" cy="1625600"/>
            </a:xfrm>
            <a:prstGeom prst="rect">
              <a:avLst/>
            </a:prstGeom>
          </p:spPr>
          <p:txBody>
            <a:bodyPr lIns="0" tIns="0" rIns="0" bIns="0" rtlCol="0" anchor="t">
              <a:spAutoFit/>
            </a:bodyPr>
            <a:lstStyle/>
            <a:p>
              <a:pPr>
                <a:lnSpc>
                  <a:spcPts val="9600"/>
                </a:lnSpc>
                <a:spcBef>
                  <a:spcPct val="0"/>
                </a:spcBef>
              </a:pPr>
              <a:r>
                <a:rPr lang="en-US" sz="8000">
                  <a:solidFill>
                    <a:srgbClr val="000000"/>
                  </a:solidFill>
                  <a:latin typeface="Open Sans Bold"/>
                </a:rPr>
                <a:t>Method</a:t>
              </a:r>
            </a:p>
          </p:txBody>
        </p:sp>
        <p:sp>
          <p:nvSpPr>
            <p:cNvPr id="10" name="TextBox 10"/>
            <p:cNvSpPr txBox="1"/>
            <p:nvPr/>
          </p:nvSpPr>
          <p:spPr>
            <a:xfrm>
              <a:off x="5571050" y="455922"/>
              <a:ext cx="6106225" cy="2148861"/>
            </a:xfrm>
            <a:prstGeom prst="rect">
              <a:avLst/>
            </a:prstGeom>
          </p:spPr>
          <p:txBody>
            <a:bodyPr lIns="0" tIns="0" rIns="0" bIns="0" rtlCol="0" anchor="t">
              <a:spAutoFit/>
            </a:bodyPr>
            <a:lstStyle/>
            <a:p>
              <a:pPr algn="ctr">
                <a:lnSpc>
                  <a:spcPts val="6553"/>
                </a:lnSpc>
              </a:pPr>
              <a:r>
                <a:rPr lang="en-US" sz="4681">
                  <a:solidFill>
                    <a:srgbClr val="000000"/>
                  </a:solidFill>
                  <a:latin typeface="Exo Bold"/>
                </a:rPr>
                <a:t>-  Online Survey</a:t>
              </a:r>
            </a:p>
            <a:p>
              <a:pPr algn="ctr">
                <a:lnSpc>
                  <a:spcPts val="6553"/>
                </a:lnSpc>
              </a:pPr>
              <a:endParaRPr lang="en-US" sz="4681">
                <a:solidFill>
                  <a:srgbClr val="000000"/>
                </a:solidFill>
                <a:latin typeface="Exo Bold"/>
              </a:endParaRPr>
            </a:p>
          </p:txBody>
        </p:sp>
      </p:grpSp>
      <p:sp>
        <p:nvSpPr>
          <p:cNvPr id="11" name="TextBox 11"/>
          <p:cNvSpPr txBox="1"/>
          <p:nvPr/>
        </p:nvSpPr>
        <p:spPr>
          <a:xfrm>
            <a:off x="647454" y="2186470"/>
            <a:ext cx="3143696"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Control Group</a:t>
            </a:r>
          </a:p>
        </p:txBody>
      </p:sp>
      <p:sp>
        <p:nvSpPr>
          <p:cNvPr id="12" name="TextBox 12"/>
          <p:cNvSpPr txBox="1"/>
          <p:nvPr/>
        </p:nvSpPr>
        <p:spPr>
          <a:xfrm>
            <a:off x="5475091" y="2186470"/>
            <a:ext cx="2790676" cy="555625"/>
          </a:xfrm>
          <a:prstGeom prst="rect">
            <a:avLst/>
          </a:prstGeom>
        </p:spPr>
        <p:txBody>
          <a:bodyPr lIns="0" tIns="0" rIns="0" bIns="0" rtlCol="0" anchor="t">
            <a:spAutoFit/>
          </a:bodyPr>
          <a:lstStyle/>
          <a:p>
            <a:pPr algn="ctr">
              <a:lnSpc>
                <a:spcPts val="4550"/>
              </a:lnSpc>
              <a:spcBef>
                <a:spcPct val="0"/>
              </a:spcBef>
            </a:pPr>
            <a:r>
              <a:rPr lang="en-US" sz="3500" dirty="0">
                <a:solidFill>
                  <a:srgbClr val="000000"/>
                </a:solidFill>
                <a:latin typeface="Open Sans Bold"/>
              </a:rPr>
              <a:t>Test Group 1</a:t>
            </a:r>
          </a:p>
        </p:txBody>
      </p:sp>
      <p:sp>
        <p:nvSpPr>
          <p:cNvPr id="13" name="TextBox 13"/>
          <p:cNvSpPr txBox="1"/>
          <p:nvPr/>
        </p:nvSpPr>
        <p:spPr>
          <a:xfrm>
            <a:off x="10161267" y="2186470"/>
            <a:ext cx="2790676" cy="555625"/>
          </a:xfrm>
          <a:prstGeom prst="rect">
            <a:avLst/>
          </a:prstGeom>
        </p:spPr>
        <p:txBody>
          <a:bodyPr lIns="0" tIns="0" rIns="0" bIns="0" rtlCol="0" anchor="t">
            <a:spAutoFit/>
          </a:bodyPr>
          <a:lstStyle/>
          <a:p>
            <a:pPr algn="ctr">
              <a:lnSpc>
                <a:spcPts val="4550"/>
              </a:lnSpc>
              <a:spcBef>
                <a:spcPct val="0"/>
              </a:spcBef>
            </a:pPr>
            <a:r>
              <a:rPr lang="en-US" sz="3500" dirty="0">
                <a:solidFill>
                  <a:srgbClr val="000000"/>
                </a:solidFill>
                <a:latin typeface="Open Sans Bold"/>
              </a:rPr>
              <a:t>Test Group 2</a:t>
            </a:r>
          </a:p>
        </p:txBody>
      </p:sp>
      <p:sp>
        <p:nvSpPr>
          <p:cNvPr id="14" name="TextBox 14"/>
          <p:cNvSpPr txBox="1"/>
          <p:nvPr/>
        </p:nvSpPr>
        <p:spPr>
          <a:xfrm>
            <a:off x="14847443" y="2186470"/>
            <a:ext cx="2790676" cy="555625"/>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Open Sans Bold"/>
              </a:rPr>
              <a:t>Test Group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2625</Words>
  <Application>Microsoft Macintosh PowerPoint</Application>
  <PresentationFormat>Custom</PresentationFormat>
  <Paragraphs>350</Paragraphs>
  <Slides>27</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Calibri</vt:lpstr>
      <vt:lpstr>Barlow SemiCondensed Bold Bold</vt:lpstr>
      <vt:lpstr>Arial</vt:lpstr>
      <vt:lpstr>Open Sans</vt:lpstr>
      <vt:lpstr>Open Sans Bold Italics</vt:lpstr>
      <vt:lpstr>Aileron Regular</vt:lpstr>
      <vt:lpstr>Aileron Heavy Bold</vt:lpstr>
      <vt:lpstr>Canva Sans</vt:lpstr>
      <vt:lpstr>Canva Sans Bold</vt:lpstr>
      <vt:lpstr>Open Sans Bold</vt:lpstr>
      <vt:lpstr>Exo Bold</vt:lpstr>
      <vt:lpstr>Exo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BAMA580 Final project</dc:title>
  <cp:lastModifiedBy>yuyiner@student.ubc.ca</cp:lastModifiedBy>
  <cp:revision>4</cp:revision>
  <dcterms:created xsi:type="dcterms:W3CDTF">2006-08-16T00:00:00Z</dcterms:created>
  <dcterms:modified xsi:type="dcterms:W3CDTF">2023-02-27T00:09:41Z</dcterms:modified>
  <dc:identifier>DAFbcPCVyhQ</dc:identifier>
</cp:coreProperties>
</file>